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0"/>
  </p:notesMasterIdLst>
  <p:handoutMasterIdLst>
    <p:handoutMasterId r:id="rId21"/>
  </p:handoutMasterIdLst>
  <p:sldIdLst>
    <p:sldId id="256" r:id="rId2"/>
    <p:sldId id="272" r:id="rId3"/>
    <p:sldId id="263" r:id="rId4"/>
    <p:sldId id="257" r:id="rId5"/>
    <p:sldId id="258" r:id="rId6"/>
    <p:sldId id="259" r:id="rId7"/>
    <p:sldId id="271" r:id="rId8"/>
    <p:sldId id="260" r:id="rId9"/>
    <p:sldId id="261" r:id="rId10"/>
    <p:sldId id="262" r:id="rId11"/>
    <p:sldId id="264" r:id="rId12"/>
    <p:sldId id="265" r:id="rId13"/>
    <p:sldId id="276" r:id="rId14"/>
    <p:sldId id="275" r:id="rId15"/>
    <p:sldId id="267" r:id="rId16"/>
    <p:sldId id="268" r:id="rId17"/>
    <p:sldId id="269" r:id="rId18"/>
    <p:sldId id="270" r:id="rId1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62"/>
    <p:restoredTop sz="91840" autoAdjust="0"/>
  </p:normalViewPr>
  <p:slideViewPr>
    <p:cSldViewPr snapToGrid="0" snapToObjects="1">
      <p:cViewPr varScale="1">
        <p:scale>
          <a:sx n="200" d="100"/>
          <a:sy n="200" d="100"/>
        </p:scale>
        <p:origin x="63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65F03614-3645-6BE6-9145-A80AD635EE75}"/>
              </a:ext>
            </a:extLst>
          </p:cNvPr>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a16="http://schemas.microsoft.com/office/drawing/2014/main" id="{44E8E2FA-257B-4E1A-E227-6F048CCBC06A}"/>
              </a:ext>
            </a:extLst>
          </p:cNvPr>
          <p:cNvSpPr>
            <a:spLocks noGrp="1"/>
          </p:cNvSpPr>
          <p:nvPr>
            <p:ph type="dt" sz="quarter" idx="1"/>
          </p:nvPr>
        </p:nvSpPr>
        <p:spPr>
          <a:xfrm>
            <a:off x="3884613" y="0"/>
            <a:ext cx="2971800" cy="611188"/>
          </a:xfrm>
          <a:prstGeom prst="rect">
            <a:avLst/>
          </a:prstGeom>
        </p:spPr>
        <p:txBody>
          <a:bodyPr vert="horz" lIns="91440" tIns="45720" rIns="91440" bIns="45720" rtlCol="0"/>
          <a:lstStyle>
            <a:lvl1pPr algn="r">
              <a:defRPr sz="1200"/>
            </a:lvl1pPr>
          </a:lstStyle>
          <a:p>
            <a:fld id="{6D4EDC72-7E70-4F97-A7B2-8F29B9F6C546}" type="datetimeFigureOut">
              <a:rPr lang="it-IT" smtClean="0"/>
              <a:t>22/07/26</a:t>
            </a:fld>
            <a:endParaRPr lang="it-IT"/>
          </a:p>
        </p:txBody>
      </p:sp>
      <p:sp>
        <p:nvSpPr>
          <p:cNvPr id="4" name="Segnaposto piè di pagina 3">
            <a:extLst>
              <a:ext uri="{FF2B5EF4-FFF2-40B4-BE49-F238E27FC236}">
                <a16:creationId xmlns:a16="http://schemas.microsoft.com/office/drawing/2014/main" id="{D5CE54A4-6600-F42C-7D92-47AA4EBD6FFB}"/>
              </a:ext>
            </a:extLst>
          </p:cNvPr>
          <p:cNvSpPr>
            <a:spLocks noGrp="1"/>
          </p:cNvSpPr>
          <p:nvPr>
            <p:ph type="ftr" sz="quarter" idx="2"/>
          </p:nvPr>
        </p:nvSpPr>
        <p:spPr>
          <a:xfrm>
            <a:off x="0" y="11580813"/>
            <a:ext cx="2971800" cy="611187"/>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a:extLst>
              <a:ext uri="{FF2B5EF4-FFF2-40B4-BE49-F238E27FC236}">
                <a16:creationId xmlns:a16="http://schemas.microsoft.com/office/drawing/2014/main" id="{D8ECC156-02FA-8203-FAF6-36E0A1B7690A}"/>
              </a:ext>
            </a:extLst>
          </p:cNvPr>
          <p:cNvSpPr>
            <a:spLocks noGrp="1"/>
          </p:cNvSpPr>
          <p:nvPr>
            <p:ph type="sldNum" sz="quarter" idx="3"/>
          </p:nvPr>
        </p:nvSpPr>
        <p:spPr>
          <a:xfrm>
            <a:off x="3884613" y="11580813"/>
            <a:ext cx="2971800" cy="611187"/>
          </a:xfrm>
          <a:prstGeom prst="rect">
            <a:avLst/>
          </a:prstGeom>
        </p:spPr>
        <p:txBody>
          <a:bodyPr vert="horz" lIns="91440" tIns="45720" rIns="91440" bIns="45720" rtlCol="0" anchor="b"/>
          <a:lstStyle>
            <a:lvl1pPr algn="r">
              <a:defRPr sz="1200"/>
            </a:lvl1pPr>
          </a:lstStyle>
          <a:p>
            <a:fld id="{C9C211D5-8E42-4507-BBEB-B38CDCE146F9}" type="slidenum">
              <a:rPr lang="it-IT" smtClean="0"/>
              <a:t>‹N›</a:t>
            </a:fld>
            <a:endParaRPr lang="it-IT"/>
          </a:p>
        </p:txBody>
      </p:sp>
    </p:spTree>
    <p:extLst>
      <p:ext uri="{BB962C8B-B14F-4D97-AF65-F5344CB8AC3E}">
        <p14:creationId xmlns:p14="http://schemas.microsoft.com/office/powerpoint/2010/main" val="304901857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8026975"/>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t-IT"/>
          </a:p>
        </p:txBody>
      </p:sp>
      <p:sp>
        <p:nvSpPr>
          <p:cNvPr id="3" name="Notes Placeholder 2"/>
          <p:cNvSpPr>
            <a:spLocks noGrp="1"/>
          </p:cNvSpPr>
          <p:nvPr>
            <p:ph type="body" idx="1"/>
          </p:nvPr>
        </p:nvSpPr>
        <p:spPr/>
        <p:txBody>
          <a:bodyPr/>
          <a:lstStyle/>
          <a:p>
            <a:r>
              <a:rPr lang="en-US" dirty="0"/>
              <a:t>Buongiorno a tutti. Vi presento SharingPA, un progetto di ricerca che porta l'economia circolare dentro la Pubblica Amministrazione. Oggi non vi parlo di risultati — siamo alla metà del percorso — ma della missione e dell'anima del progetto: perché nasce, che cosa vuole cambiare e come si sta sviluppando.</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236AE-771F-8595-59F1-97E32508F6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7A284E-0D1D-DEB2-39C9-52F92C59AD09}"/>
              </a:ext>
            </a:extLst>
          </p:cNvPr>
          <p:cNvSpPr>
            <a:spLocks noGrp="1" noRot="1" noChangeAspect="1"/>
          </p:cNvSpPr>
          <p:nvPr>
            <p:ph type="sldImg"/>
          </p:nvPr>
        </p:nvSpPr>
        <p:spPr/>
        <p:txBody>
          <a:bodyPr/>
          <a:lstStyle/>
          <a:p>
            <a:endParaRPr lang="it-IT"/>
          </a:p>
        </p:txBody>
      </p:sp>
      <p:sp>
        <p:nvSpPr>
          <p:cNvPr id="3" name="Notes Placeholder 2">
            <a:extLst>
              <a:ext uri="{FF2B5EF4-FFF2-40B4-BE49-F238E27FC236}">
                <a16:creationId xmlns:a16="http://schemas.microsoft.com/office/drawing/2014/main" id="{0264A2C8-DBB4-B01F-2A8D-D4E5F08179B6}"/>
              </a:ext>
            </a:extLst>
          </p:cNvPr>
          <p:cNvSpPr>
            <a:spLocks noGrp="1"/>
          </p:cNvSpPr>
          <p:nvPr>
            <p:ph type="body" idx="1"/>
          </p:nvPr>
        </p:nvSpPr>
        <p:spPr/>
        <p:txBody>
          <a:bodyPr/>
          <a:lstStyle/>
          <a:p>
            <a:r>
              <a:rPr lang="it-IT" dirty="0"/>
              <a:t>Bando PR Calabria FESR FSE+ 2021–2027 – Azione 1.1.1Avviso della Regione Calabria per sostenere progetti di ricerca industriale e sviluppo sperimentale coerenti con la S3 regionale, promossi in collaborazione tra imprese e organismi di </a:t>
            </a:r>
            <a:r>
              <a:rPr lang="it-IT" dirty="0" err="1"/>
              <a:t>ricerca.Il</a:t>
            </a:r>
            <a:r>
              <a:rPr lang="it-IT" dirty="0"/>
              <a:t> bando finanziava partenariati in ATS tra MPMI, eventuale grande impresa e </a:t>
            </a:r>
            <a:r>
              <a:rPr lang="it-IT" dirty="0" err="1"/>
              <a:t>OdR</a:t>
            </a:r>
            <a:r>
              <a:rPr lang="it-IT" dirty="0"/>
              <a:t>, con contributi a fondo perduto, graduatoria di merito e una dotazione complessiva di 20 milioni di </a:t>
            </a:r>
            <a:r>
              <a:rPr lang="it-IT" dirty="0" err="1"/>
              <a:t>euro.I</a:t>
            </a:r>
            <a:r>
              <a:rPr lang="it-IT" dirty="0"/>
              <a:t> progetti dovevano avere un costo minimo di 300.000 euro, durata massima di 24 mesi, e puntare su innovazione, qualità progettuale, impatto territoriale, sostenibilità e collaborazione ricerca-impresa.</a:t>
            </a:r>
            <a:endParaRPr lang="en-US" dirty="0"/>
          </a:p>
        </p:txBody>
      </p:sp>
      <p:sp>
        <p:nvSpPr>
          <p:cNvPr id="4" name="Slide Number Placeholder 3">
            <a:extLst>
              <a:ext uri="{FF2B5EF4-FFF2-40B4-BE49-F238E27FC236}">
                <a16:creationId xmlns:a16="http://schemas.microsoft.com/office/drawing/2014/main" id="{DA91DF69-EC70-0B6B-4261-5C68E36B444D}"/>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3642738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t-IT"/>
          </a:p>
        </p:txBody>
      </p:sp>
      <p:sp>
        <p:nvSpPr>
          <p:cNvPr id="3" name="Notes Placeholder 2"/>
          <p:cNvSpPr>
            <a:spLocks noGrp="1"/>
          </p:cNvSpPr>
          <p:nvPr>
            <p:ph type="body" idx="1"/>
          </p:nvPr>
        </p:nvSpPr>
        <p:spPr/>
        <p:txBody>
          <a:bodyPr/>
          <a:lstStyle/>
          <a:p>
            <a:r>
              <a:rPr lang="en-US" dirty="0"/>
              <a:t>Il progetto è portato avanti da un'ATS con competenze complementari. NSBVN è la capofila: mette la piattaforma e coordina. Poliedro è l'anima logistica e IT. UNICAL porta la ricerca con due laboratori: SoSTe per l'analisi di contesto e LMSV per l'intelligenza artificiale e la disseminazione internazionale — ed è la parte in cui lavoro io. Infine il Polo Cassiodoro, un'infrastruttura di ricerca con cui abbiamo un accordo per esplorare l'applicazione ai beni culturali calabresi.</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t-IT"/>
          </a:p>
        </p:txBody>
      </p:sp>
      <p:sp>
        <p:nvSpPr>
          <p:cNvPr id="3" name="Notes Placeholder 2"/>
          <p:cNvSpPr>
            <a:spLocks noGrp="1"/>
          </p:cNvSpPr>
          <p:nvPr>
            <p:ph type="body" idx="1"/>
          </p:nvPr>
        </p:nvSpPr>
        <p:spPr/>
        <p:txBody>
          <a:bodyPr/>
          <a:lstStyle/>
          <a:p>
            <a:r>
              <a:rPr lang="en-US" dirty="0"/>
              <a:t>Il punto di partenza è un paradosso: la PA italiana custodisce una quantità enorme di beni ancora buoni ma fermi. Arredi, computer, attrezzature che restano nei magazzini finché non vengono buttati. Rimetterli in circolo vuol dire ridurre gli sprechi, evitare smaltimenti e far risparmiare denaro pubblico.</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t-IT"/>
          </a:p>
        </p:txBody>
      </p:sp>
      <p:sp>
        <p:nvSpPr>
          <p:cNvPr id="3" name="Notes Placeholder 2"/>
          <p:cNvSpPr>
            <a:spLocks noGrp="1"/>
          </p:cNvSpPr>
          <p:nvPr>
            <p:ph type="body" idx="1"/>
          </p:nvPr>
        </p:nvSpPr>
        <p:spPr/>
        <p:txBody>
          <a:bodyPr/>
          <a:lstStyle/>
          <a:p>
            <a:r>
              <a:rPr lang="en-US" dirty="0"/>
              <a:t>Se dovessi riassumere l'anima del progetto in una frase: trasformare i beni inutilizzati della PA in una risorsa condivisa. Da qui discendono tre finalità: diffondere concretamente l'economia circolare tra gli enti, valorizzare la spesa pubblica trasformando un costo in un risparmio, e ridurre l'impatto ambientale in coerenza con l'Agenda 2030.</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t-IT"/>
          </a:p>
        </p:txBody>
      </p:sp>
      <p:sp>
        <p:nvSpPr>
          <p:cNvPr id="3" name="Notes Placeholder 2"/>
          <p:cNvSpPr>
            <a:spLocks noGrp="1"/>
          </p:cNvSpPr>
          <p:nvPr>
            <p:ph type="body" idx="1"/>
          </p:nvPr>
        </p:nvSpPr>
        <p:spPr/>
        <p:txBody>
          <a:bodyPr/>
          <a:lstStyle/>
          <a:p>
            <a:r>
              <a:rPr lang="en-US" dirty="0"/>
              <a:t>SharingPA non parte da zero: nasce dall'esperienza di successo di NONSIBUTTAVIANIENTE, la nostra capofila. Hanno già una piattaforma che condivide allestimenti e giacenze museali tra decine di musei lombardi, tagliando i costi delle mostre grazie al riuso. L'intuizione del progetto è estendere questo know-how a un campo potenzialmente sconfinato: i beni degli Enti Pubblici.</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0AE6D-1F20-E295-A461-61400FCCB0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0DA28F-C022-145A-7BA5-52E0BFD7D40F}"/>
              </a:ext>
            </a:extLst>
          </p:cNvPr>
          <p:cNvSpPr>
            <a:spLocks noGrp="1" noRot="1" noChangeAspect="1"/>
          </p:cNvSpPr>
          <p:nvPr>
            <p:ph type="sldImg"/>
          </p:nvPr>
        </p:nvSpPr>
        <p:spPr/>
        <p:txBody>
          <a:bodyPr/>
          <a:lstStyle/>
          <a:p>
            <a:endParaRPr lang="it-IT"/>
          </a:p>
        </p:txBody>
      </p:sp>
      <p:sp>
        <p:nvSpPr>
          <p:cNvPr id="3" name="Notes Placeholder 2">
            <a:extLst>
              <a:ext uri="{FF2B5EF4-FFF2-40B4-BE49-F238E27FC236}">
                <a16:creationId xmlns:a16="http://schemas.microsoft.com/office/drawing/2014/main" id="{72DE6780-EEF4-C554-46A2-33CD24C730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A62A17-63C8-D304-77AB-7BDE870CCD6E}"/>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2319029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t-IT"/>
          </a:p>
        </p:txBody>
      </p:sp>
      <p:sp>
        <p:nvSpPr>
          <p:cNvPr id="3" name="Notes Placeholder 2"/>
          <p:cNvSpPr>
            <a:spLocks noGrp="1"/>
          </p:cNvSpPr>
          <p:nvPr>
            <p:ph type="body" idx="1"/>
          </p:nvPr>
        </p:nvSpPr>
        <p:spPr/>
        <p:txBody>
          <a:bodyPr/>
          <a:lstStyle/>
          <a:p>
            <a:r>
              <a:rPr lang="en-US" dirty="0"/>
              <a:t>L'idea guida è semplice ma potente: prendere lo stesso meccanismo di riuso e condivisione e applicarlo agli arredi, alle attrezzature e ai dispositivi degli enti pubblici. Si mappano i beni in un catalogo condiviso, un altro ente li trova e li richiede, e i beni tornano in circolo. Pensate a uno sharing verticale di arredi e dispositivi tra scuole e università, o tra gli uffici degli enti locali.</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t-IT"/>
          </a:p>
        </p:txBody>
      </p:sp>
      <p:sp>
        <p:nvSpPr>
          <p:cNvPr id="3" name="Notes Placeholder 2"/>
          <p:cNvSpPr>
            <a:spLocks noGrp="1"/>
          </p:cNvSpPr>
          <p:nvPr>
            <p:ph type="body" idx="1"/>
          </p:nvPr>
        </p:nvSpPr>
        <p:spPr/>
        <p:txBody>
          <a:bodyPr/>
          <a:lstStyle/>
          <a:p>
            <a:r>
              <a:rPr lang="en-US" dirty="0"/>
              <a:t>Il sistema prevede due modalità distinte. La prima è l'uso temporaneo, o sharing: lo stesso bene viene usato da enti diversi in momenti diversi, con la logistica che gestisce andata e ritorno. La seconda è il trasferimento definitivo: il bene cambia proprietà e si sposta stabilmente da un ente all'altro. Sono due bisogni diversi, e la piattaforma li gestisce entrambi in modo nativo.</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t-IT"/>
          </a:p>
        </p:txBody>
      </p:sp>
      <p:sp>
        <p:nvSpPr>
          <p:cNvPr id="3" name="Notes Placeholder 2"/>
          <p:cNvSpPr>
            <a:spLocks noGrp="1"/>
          </p:cNvSpPr>
          <p:nvPr>
            <p:ph type="body" idx="1"/>
          </p:nvPr>
        </p:nvSpPr>
        <p:spPr/>
        <p:txBody>
          <a:bodyPr/>
          <a:lstStyle/>
          <a:p>
            <a:r>
              <a:rPr lang="en-US" dirty="0"/>
              <a:t>Perché serve un nuovo progetto se il riuso esiste già? Perché le piattaforme che abbiamo analizzato si fermano al riuso e nessuna mette insieme tre cose. Primo: l'intelligenza artificiale, sviluppata dal laboratorio LMSV di UNICAL, per ottimizzare il matching quando i beni diventano tantissimi. Secondo: una logistica davvero integrata, curata da Poliedro, che gestisce trasporto, consegna e imballaggio green. Terzo: un disegno pensato sulle specificità della PA italiana, per lo scambio da ente a ente.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t-IT"/>
          </a:p>
        </p:txBody>
      </p:sp>
      <p:sp>
        <p:nvSpPr>
          <p:cNvPr id="3" name="Notes Placeholder 2"/>
          <p:cNvSpPr>
            <a:spLocks noGrp="1"/>
          </p:cNvSpPr>
          <p:nvPr>
            <p:ph type="body" idx="1"/>
          </p:nvPr>
        </p:nvSpPr>
        <p:spPr/>
        <p:txBody>
          <a:bodyPr/>
          <a:lstStyle/>
          <a:p>
            <a:r>
              <a:rPr lang="en-US" dirty="0"/>
              <a:t>Il progetto non è un'idea isolata: è pienamente coerente con la strategia di specializzazione intelligente della Regione Calabria. Tocca tre aree di innovazione. L'economia circolare, che è il cuore. La logistica sostenibile, grazie al modulo di trasporto. E l'ICT, perché al centro c'è una piattaforma digitale resa più efficiente dall'intelligenza artificiale.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t-IT"/>
          </a:p>
        </p:txBody>
      </p:sp>
      <p:sp>
        <p:nvSpPr>
          <p:cNvPr id="3" name="Notes Placeholder 2"/>
          <p:cNvSpPr>
            <a:spLocks noGrp="1"/>
          </p:cNvSpPr>
          <p:nvPr>
            <p:ph type="body" idx="1"/>
          </p:nvPr>
        </p:nvSpPr>
        <p:spPr/>
        <p:txBody>
          <a:bodyPr/>
          <a:lstStyle/>
          <a:p>
            <a:r>
              <a:rPr lang="en-US" dirty="0"/>
              <a:t>Ecco come si sviluppa il progetto: sette work package in ventiquattro mesi, in quattro fasi. Prima la ricerca — analisi del contesto e della piattaforma esistente. Poi lo sviluppo, con la nuova piattaforma e il modulo logistico. Poi la validazione, in simulazione e sul campo. Infine la dimostrazione internazionale. </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 mostro da dove siamo partiti: il WP1, le fondamenta del progetto. Nei primi mesi abbiamo condotto tre analisi parallele: la mappatura delle diverse tipologie di enti pubblici e della loro disponibilità a partecipare; l'analisi dei beni che possiedono, per costruire una prima ipotesi di catalogo dei beni eleggibili; e un'analisi del mercato, mettendo a confronto le piattaforme esistenti per capirne efficacia e limiti. Da questo lavoro è già arrivato un risultato molto concreto: abbiamo redatto uno schema di convenzione per coinvolgere enti pubblici e associazioni del terzo settore. Hanno già firmato il Comune di Cosenza e la Provincia di Cosenza; siamo in corso di firma con Crotone e con le associazioni del terzo settore. [Verificare lo stato di Crotone prima della presentazione.]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t-IT"/>
          </a:p>
        </p:txBody>
      </p:sp>
      <p:sp>
        <p:nvSpPr>
          <p:cNvPr id="3" name="Notes Placeholder 2"/>
          <p:cNvSpPr>
            <a:spLocks noGrp="1"/>
          </p:cNvSpPr>
          <p:nvPr>
            <p:ph type="body" idx="1"/>
          </p:nvPr>
        </p:nvSpPr>
        <p:spPr/>
        <p:txBody>
          <a:bodyPr/>
          <a:lstStyle/>
          <a:p>
            <a:r>
              <a:rPr lang="en-US" dirty="0"/>
              <a:t>Entriamo nel vivo di dove siamo oggi: il WP3, il cuore del progetto. Qui sviluppiamo la nuova versione della piattaforma, che dovrà gestire beni molto più numerosi e diversi rispetto agli allestimenti museali. Tre filoni: la nuova usabilità — accesso, caricamento, prenotazione; l'integrazione degli algoritmi di IA (da parte del </a:t>
            </a:r>
            <a:r>
              <a:rPr lang="en-US" dirty="0" err="1"/>
              <a:t>laboratorio</a:t>
            </a:r>
            <a:r>
              <a:rPr lang="en-US" dirty="0"/>
              <a:t> LMSV); e l'upgrade che porterà alla versione beta. Ed è proprio in questa fase che parte la collaborazione con il Polo Cassiodoro sui beni culturali </a:t>
            </a:r>
            <a:r>
              <a:rPr lang="en-US" dirty="0" err="1"/>
              <a:t>calabresi</a:t>
            </a:r>
            <a:r>
              <a:rPr lang="en-US" dirty="0"/>
              <a:t>.</a:t>
            </a:r>
          </a:p>
          <a:p>
            <a:endParaRPr lang="en-US" dirty="0"/>
          </a:p>
          <a:p>
            <a:r>
              <a:rPr lang="it-IT" dirty="0"/>
              <a:t>Un’ulteriore elemento del progetto è rappresentato dalla collaborazione che NSBVN ha formalizzato con l’Infrastruttura di Ricerca “Polo Cassiodoro” per studiare le potenzialità della piattaforma nel coinvolgere anche i beni culturali calabresi nella logica dello sharing. Polo Cassiodoro: polo per Innovazione per Cultura e Turismo (https://www.polocassiodoro.it/)</a:t>
            </a:r>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t-IT"/>
          </a:p>
        </p:txBody>
      </p:sp>
      <p:sp>
        <p:nvSpPr>
          <p:cNvPr id="3" name="Notes Placeholder 2"/>
          <p:cNvSpPr>
            <a:spLocks noGrp="1"/>
          </p:cNvSpPr>
          <p:nvPr>
            <p:ph type="body" idx="1"/>
          </p:nvPr>
        </p:nvSpPr>
        <p:spPr/>
        <p:txBody>
          <a:bodyPr/>
          <a:lstStyle/>
          <a:p>
            <a:r>
              <a:rPr lang="en-US" dirty="0"/>
              <a:t>Dopo il WP3, la strada è tracciata. Il WP4 costruisce la logistica, con soluzioni green. Il WP5 valida la piattaforma attraverso simulazioni. Il WP6 la mette alla prova sul campo, con esperienze pilota su enti pubblici reali, fino a rilasciare la versione definitiva. E il WP7 — quello che coinvolge di più il nostro laboratorio — porta i risultati fuori, con convegni, fiere e pubblicazioni internazionali in almeno tre Stati membri dell'Unione. </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t-IT"/>
          </a:p>
        </p:txBody>
      </p:sp>
      <p:sp>
        <p:nvSpPr>
          <p:cNvPr id="3" name="Notes Placeholder 2"/>
          <p:cNvSpPr>
            <a:spLocks noGrp="1"/>
          </p:cNvSpPr>
          <p:nvPr>
            <p:ph type="body" idx="1"/>
          </p:nvPr>
        </p:nvSpPr>
        <p:spPr/>
        <p:txBody>
          <a:bodyPr/>
          <a:lstStyle/>
          <a:p>
            <a:r>
              <a:rPr lang="en-US" dirty="0"/>
              <a:t>Perché tutto questo conta? Perché l'impatto è triplice: economico, con risparmi reali per gli enti; sociale e ambientale, con meno sprechi e un contributo concreto all'Agenda 2030. E soprattutto, la portata va ben oltre il singolo progetto. La piattaforma è scalabile a livello nazionale, replicabile anche in contesti internazionali, ed estendibile a nuove categorie di beni e persino a interazioni tra pubblico e privato.</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t-IT"/>
          </a:p>
        </p:txBody>
      </p:sp>
      <p:sp>
        <p:nvSpPr>
          <p:cNvPr id="3" name="Notes Placeholder 2"/>
          <p:cNvSpPr>
            <a:spLocks noGrp="1"/>
          </p:cNvSpPr>
          <p:nvPr>
            <p:ph type="body" idx="1"/>
          </p:nvPr>
        </p:nvSpPr>
        <p:spPr/>
        <p:txBody>
          <a:bodyPr/>
          <a:lstStyle/>
          <a:p>
            <a:r>
              <a:rPr lang="en-US" dirty="0"/>
              <a:t>Chiudo con la visione. SharingPA rappresenta un salto di scala: dall'economia circolare delle mostre — di nicchia — a quella della Pubblica Amministrazione, con migliaia di enti potenzialmente coinvolti. L'ambizione è costruire un vero circuito virtuoso tra enti pubblici. E non ci fermiamo alle attrezzature: con il Polo Cassiodoro stiamo già esplorando l'applicazione ai beni culturali della Calabria.</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it-IT"/>
          </a:p>
        </p:txBody>
      </p:sp>
      <p:sp>
        <p:nvSpPr>
          <p:cNvPr id="3" name="Notes Placeholder 2"/>
          <p:cNvSpPr>
            <a:spLocks noGrp="1"/>
          </p:cNvSpPr>
          <p:nvPr>
            <p:ph type="body" idx="1"/>
          </p:nvPr>
        </p:nvSpPr>
        <p:spPr/>
        <p:txBody>
          <a:bodyPr/>
          <a:lstStyle/>
          <a:p>
            <a:r>
              <a:rPr lang="en-US" dirty="0"/>
              <a:t>Grazie per l'attenzione. Se dovessi lasciarvi con una sola idea: l'economia circolare non è solo per i cittadini o le imprese — può e deve entrare nella Pubblica Amministrazione, trasformando i beni fermi in valore condiviso. Sono a disposizione per domande. [Ricorda di inserire il tuo nome, un contatto e il nome della conferenza nel segnaposto in basso.]</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notesSlide" Target="../notesSlides/notesSlide2.xml"/><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26.png"/><Relationship Id="rId7"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50.pn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55.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342B"/>
        </a:solidFill>
        <a:effectLst/>
      </p:bgPr>
    </p:bg>
    <p:spTree>
      <p:nvGrpSpPr>
        <p:cNvPr id="1" name=""/>
        <p:cNvGrpSpPr/>
        <p:nvPr/>
      </p:nvGrpSpPr>
      <p:grpSpPr>
        <a:xfrm>
          <a:off x="0" y="0"/>
          <a:ext cx="0" cy="0"/>
          <a:chOff x="0" y="0"/>
          <a:chExt cx="0" cy="0"/>
        </a:xfrm>
      </p:grpSpPr>
      <p:sp>
        <p:nvSpPr>
          <p:cNvPr id="2" name="Shape 0"/>
          <p:cNvSpPr/>
          <p:nvPr/>
        </p:nvSpPr>
        <p:spPr>
          <a:xfrm>
            <a:off x="8412480" y="-1463040"/>
            <a:ext cx="6035040" cy="6035040"/>
          </a:xfrm>
          <a:prstGeom prst="chord">
            <a:avLst>
              <a:gd name="adj1" fmla="val 0"/>
              <a:gd name="adj2" fmla="val 21594000"/>
            </a:avLst>
          </a:prstGeom>
          <a:ln w="152400">
            <a:solidFill>
              <a:srgbClr val="2C5F2D"/>
            </a:solidFill>
            <a:prstDash val="solid"/>
          </a:ln>
        </p:spPr>
        <p:txBody>
          <a:bodyPr/>
          <a:lstStyle/>
          <a:p>
            <a:endParaRPr lang="it-IT"/>
          </a:p>
        </p:txBody>
      </p:sp>
      <p:sp>
        <p:nvSpPr>
          <p:cNvPr id="3" name="Shape 1"/>
          <p:cNvSpPr/>
          <p:nvPr/>
        </p:nvSpPr>
        <p:spPr>
          <a:xfrm>
            <a:off x="9966960" y="1920240"/>
            <a:ext cx="4114800" cy="4114800"/>
          </a:xfrm>
          <a:prstGeom prst="chord">
            <a:avLst>
              <a:gd name="adj1" fmla="val 0"/>
              <a:gd name="adj2" fmla="val 21594000"/>
            </a:avLst>
          </a:prstGeom>
          <a:ln w="101600">
            <a:solidFill>
              <a:srgbClr val="6FA05B"/>
            </a:solidFill>
            <a:prstDash val="solid"/>
          </a:ln>
        </p:spPr>
        <p:txBody>
          <a:bodyPr/>
          <a:lstStyle/>
          <a:p>
            <a:endParaRPr lang="it-IT"/>
          </a:p>
        </p:txBody>
      </p:sp>
      <p:sp>
        <p:nvSpPr>
          <p:cNvPr id="4" name="Shape 2"/>
          <p:cNvSpPr/>
          <p:nvPr/>
        </p:nvSpPr>
        <p:spPr>
          <a:xfrm>
            <a:off x="7863840" y="4480560"/>
            <a:ext cx="2926080" cy="2926080"/>
          </a:xfrm>
          <a:prstGeom prst="chord">
            <a:avLst>
              <a:gd name="adj1" fmla="val 0"/>
              <a:gd name="adj2" fmla="val 21594000"/>
            </a:avLst>
          </a:prstGeom>
          <a:ln w="76200">
            <a:solidFill>
              <a:srgbClr val="E8A33D"/>
            </a:solidFill>
            <a:prstDash val="solid"/>
          </a:ln>
        </p:spPr>
        <p:txBody>
          <a:bodyPr/>
          <a:lstStyle/>
          <a:p>
            <a:endParaRPr lang="it-IT"/>
          </a:p>
        </p:txBody>
      </p:sp>
      <p:sp>
        <p:nvSpPr>
          <p:cNvPr id="5" name="Shape 3"/>
          <p:cNvSpPr/>
          <p:nvPr/>
        </p:nvSpPr>
        <p:spPr>
          <a:xfrm>
            <a:off x="822960" y="777240"/>
            <a:ext cx="960120" cy="960120"/>
          </a:xfrm>
          <a:prstGeom prst="ellipse">
            <a:avLst/>
          </a:prstGeom>
          <a:solidFill>
            <a:srgbClr val="2C5F2D"/>
          </a:solidFill>
          <a:ln/>
          <a:effectLst>
            <a:outerShdw blurRad="114300" dist="38100" dir="5400000" algn="bl" rotWithShape="0">
              <a:srgbClr val="1F2B22">
                <a:alpha val="16000"/>
              </a:srgbClr>
            </a:outerShdw>
          </a:effectLst>
        </p:spPr>
        <p:txBody>
          <a:bodyPr/>
          <a:lstStyle/>
          <a:p>
            <a:endParaRPr lang="it-IT"/>
          </a:p>
        </p:txBody>
      </p:sp>
      <p:pic>
        <p:nvPicPr>
          <p:cNvPr id="6" name="Image 0" descr="preencoded.png"/>
          <p:cNvPicPr>
            <a:picLocks noChangeAspect="1"/>
          </p:cNvPicPr>
          <p:nvPr/>
        </p:nvPicPr>
        <p:blipFill>
          <a:blip r:embed="rId3"/>
          <a:stretch>
            <a:fillRect/>
          </a:stretch>
        </p:blipFill>
        <p:spPr>
          <a:xfrm>
            <a:off x="1082192" y="1036472"/>
            <a:ext cx="441655" cy="441655"/>
          </a:xfrm>
          <a:prstGeom prst="rect">
            <a:avLst/>
          </a:prstGeom>
        </p:spPr>
      </p:pic>
      <p:sp>
        <p:nvSpPr>
          <p:cNvPr id="7" name="Text 4"/>
          <p:cNvSpPr/>
          <p:nvPr/>
        </p:nvSpPr>
        <p:spPr>
          <a:xfrm>
            <a:off x="822960" y="2084832"/>
            <a:ext cx="7680960" cy="365760"/>
          </a:xfrm>
          <a:prstGeom prst="rect">
            <a:avLst/>
          </a:prstGeom>
          <a:noFill/>
          <a:ln/>
        </p:spPr>
        <p:txBody>
          <a:bodyPr wrap="square" rtlCol="0" anchor="ctr"/>
          <a:lstStyle/>
          <a:p>
            <a:pPr marL="0" indent="0">
              <a:buNone/>
            </a:pPr>
            <a:r>
              <a:rPr lang="en-US" sz="1300" b="1" kern="0" spc="300" dirty="0">
                <a:solidFill>
                  <a:srgbClr val="BBE08A"/>
                </a:solidFill>
                <a:latin typeface="Calibri" pitchFamily="34" charset="0"/>
                <a:ea typeface="Calibri" pitchFamily="34" charset="-122"/>
                <a:cs typeface="Calibri" pitchFamily="34" charset="-120"/>
              </a:rPr>
              <a:t>ECONOMIA CIRCOLARE PER LA PUBBLICA AMMINISTRAZIONE</a:t>
            </a:r>
            <a:endParaRPr lang="en-US" sz="1300" dirty="0"/>
          </a:p>
        </p:txBody>
      </p:sp>
      <p:sp>
        <p:nvSpPr>
          <p:cNvPr id="8" name="Text 5"/>
          <p:cNvSpPr/>
          <p:nvPr/>
        </p:nvSpPr>
        <p:spPr>
          <a:xfrm>
            <a:off x="749808" y="2395728"/>
            <a:ext cx="8229600" cy="1234440"/>
          </a:xfrm>
          <a:prstGeom prst="rect">
            <a:avLst/>
          </a:prstGeom>
          <a:noFill/>
          <a:ln/>
        </p:spPr>
        <p:txBody>
          <a:bodyPr wrap="square" rtlCol="0" anchor="ctr"/>
          <a:lstStyle/>
          <a:p>
            <a:pPr marL="0" indent="0">
              <a:buNone/>
            </a:pPr>
            <a:r>
              <a:rPr lang="en-US" sz="8000" b="1" dirty="0">
                <a:solidFill>
                  <a:srgbClr val="FFFFFF"/>
                </a:solidFill>
                <a:latin typeface="Cambria" pitchFamily="34" charset="0"/>
                <a:ea typeface="Cambria" pitchFamily="34" charset="-122"/>
                <a:cs typeface="Cambria" pitchFamily="34" charset="-120"/>
              </a:rPr>
              <a:t>SharingPA</a:t>
            </a:r>
            <a:endParaRPr lang="en-US" sz="8000" dirty="0"/>
          </a:p>
        </p:txBody>
      </p:sp>
      <p:sp>
        <p:nvSpPr>
          <p:cNvPr id="9" name="Text 6"/>
          <p:cNvSpPr/>
          <p:nvPr/>
        </p:nvSpPr>
        <p:spPr>
          <a:xfrm>
            <a:off x="822960" y="3703320"/>
            <a:ext cx="7406640" cy="914400"/>
          </a:xfrm>
          <a:prstGeom prst="rect">
            <a:avLst/>
          </a:prstGeom>
          <a:noFill/>
          <a:ln/>
        </p:spPr>
        <p:txBody>
          <a:bodyPr wrap="square" rtlCol="0" anchor="ctr"/>
          <a:lstStyle/>
          <a:p>
            <a:pPr marL="0" indent="0">
              <a:lnSpc>
                <a:spcPct val="115000"/>
              </a:lnSpc>
              <a:buNone/>
            </a:pPr>
            <a:r>
              <a:rPr lang="en-US" sz="1900" dirty="0" err="1">
                <a:solidFill>
                  <a:srgbClr val="D8E6CC"/>
                </a:solidFill>
                <a:latin typeface="Calibri" pitchFamily="34" charset="0"/>
                <a:ea typeface="Calibri" pitchFamily="34" charset="-122"/>
                <a:cs typeface="Calibri" pitchFamily="34" charset="-120"/>
              </a:rPr>
              <a:t>Piattaforma</a:t>
            </a:r>
            <a:r>
              <a:rPr lang="en-US" sz="1900" dirty="0">
                <a:solidFill>
                  <a:srgbClr val="D8E6CC"/>
                </a:solidFill>
                <a:latin typeface="Calibri" pitchFamily="34" charset="0"/>
                <a:ea typeface="Calibri" pitchFamily="34" charset="-122"/>
                <a:cs typeface="Calibri" pitchFamily="34" charset="-120"/>
              </a:rPr>
              <a:t> di Economia </a:t>
            </a:r>
            <a:r>
              <a:rPr lang="en-US" sz="1900" dirty="0" err="1">
                <a:solidFill>
                  <a:srgbClr val="D8E6CC"/>
                </a:solidFill>
                <a:latin typeface="Calibri" pitchFamily="34" charset="0"/>
                <a:ea typeface="Calibri" pitchFamily="34" charset="-122"/>
                <a:cs typeface="Calibri" pitchFamily="34" charset="-120"/>
              </a:rPr>
              <a:t>Circolare</a:t>
            </a:r>
            <a:r>
              <a:rPr lang="en-US" sz="1900" dirty="0">
                <a:solidFill>
                  <a:srgbClr val="D8E6CC"/>
                </a:solidFill>
                <a:latin typeface="Calibri" pitchFamily="34" charset="0"/>
                <a:ea typeface="Calibri" pitchFamily="34" charset="-122"/>
                <a:cs typeface="Calibri" pitchFamily="34" charset="-120"/>
              </a:rPr>
              <a:t> per la </a:t>
            </a:r>
            <a:r>
              <a:rPr lang="en-US" sz="1900" dirty="0" err="1">
                <a:solidFill>
                  <a:srgbClr val="D8E6CC"/>
                </a:solidFill>
                <a:latin typeface="Calibri" pitchFamily="34" charset="0"/>
                <a:ea typeface="Calibri" pitchFamily="34" charset="-122"/>
                <a:cs typeface="Calibri" pitchFamily="34" charset="-120"/>
              </a:rPr>
              <a:t>condivisione</a:t>
            </a:r>
            <a:r>
              <a:rPr lang="en-US" sz="1900" dirty="0">
                <a:solidFill>
                  <a:srgbClr val="D8E6CC"/>
                </a:solidFill>
                <a:latin typeface="Calibri" pitchFamily="34" charset="0"/>
                <a:ea typeface="Calibri" pitchFamily="34" charset="-122"/>
                <a:cs typeface="Calibri" pitchFamily="34" charset="-120"/>
              </a:rPr>
              <a:t> </a:t>
            </a:r>
            <a:r>
              <a:rPr lang="en-US" sz="1900" dirty="0" err="1">
                <a:solidFill>
                  <a:srgbClr val="D8E6CC"/>
                </a:solidFill>
                <a:latin typeface="Calibri" pitchFamily="34" charset="0"/>
                <a:ea typeface="Calibri" pitchFamily="34" charset="-122"/>
                <a:cs typeface="Calibri" pitchFamily="34" charset="-120"/>
              </a:rPr>
              <a:t>dei</a:t>
            </a:r>
            <a:r>
              <a:rPr lang="en-US" sz="1900" dirty="0">
                <a:solidFill>
                  <a:srgbClr val="D8E6CC"/>
                </a:solidFill>
                <a:latin typeface="Calibri" pitchFamily="34" charset="0"/>
                <a:ea typeface="Calibri" pitchFamily="34" charset="-122"/>
                <a:cs typeface="Calibri" pitchFamily="34" charset="-120"/>
              </a:rPr>
              <a:t> </a:t>
            </a:r>
            <a:r>
              <a:rPr lang="en-US" sz="1900" dirty="0" err="1">
                <a:solidFill>
                  <a:srgbClr val="D8E6CC"/>
                </a:solidFill>
                <a:latin typeface="Calibri" pitchFamily="34" charset="0"/>
                <a:ea typeface="Calibri" pitchFamily="34" charset="-122"/>
                <a:cs typeface="Calibri" pitchFamily="34" charset="-120"/>
              </a:rPr>
              <a:t>beni</a:t>
            </a:r>
            <a:r>
              <a:rPr lang="en-US" sz="1900" dirty="0">
                <a:solidFill>
                  <a:srgbClr val="D8E6CC"/>
                </a:solidFill>
                <a:latin typeface="Calibri" pitchFamily="34" charset="0"/>
                <a:ea typeface="Calibri" pitchFamily="34" charset="-122"/>
                <a:cs typeface="Calibri" pitchFamily="34" charset="-120"/>
              </a:rPr>
              <a:t> </a:t>
            </a:r>
            <a:r>
              <a:rPr lang="en-US" sz="1900" dirty="0" err="1">
                <a:solidFill>
                  <a:srgbClr val="D8E6CC"/>
                </a:solidFill>
                <a:latin typeface="Calibri" pitchFamily="34" charset="0"/>
                <a:ea typeface="Calibri" pitchFamily="34" charset="-122"/>
                <a:cs typeface="Calibri" pitchFamily="34" charset="-120"/>
              </a:rPr>
              <a:t>appartenenti</a:t>
            </a:r>
            <a:r>
              <a:rPr lang="en-US" sz="1900" dirty="0">
                <a:solidFill>
                  <a:srgbClr val="D8E6CC"/>
                </a:solidFill>
                <a:latin typeface="Calibri" pitchFamily="34" charset="0"/>
                <a:ea typeface="Calibri" pitchFamily="34" charset="-122"/>
                <a:cs typeface="Calibri" pitchFamily="34" charset="-120"/>
              </a:rPr>
              <a:t> </a:t>
            </a:r>
            <a:r>
              <a:rPr lang="en-US" sz="1900" dirty="0" err="1">
                <a:solidFill>
                  <a:srgbClr val="D8E6CC"/>
                </a:solidFill>
                <a:latin typeface="Calibri" pitchFamily="34" charset="0"/>
                <a:ea typeface="Calibri" pitchFamily="34" charset="-122"/>
                <a:cs typeface="Calibri" pitchFamily="34" charset="-120"/>
              </a:rPr>
              <a:t>agli</a:t>
            </a:r>
            <a:r>
              <a:rPr lang="en-US" sz="1900" dirty="0">
                <a:solidFill>
                  <a:srgbClr val="D8E6CC"/>
                </a:solidFill>
                <a:latin typeface="Calibri" pitchFamily="34" charset="0"/>
                <a:ea typeface="Calibri" pitchFamily="34" charset="-122"/>
                <a:cs typeface="Calibri" pitchFamily="34" charset="-120"/>
              </a:rPr>
              <a:t> Enti </a:t>
            </a:r>
            <a:r>
              <a:rPr lang="en-US" sz="1900" dirty="0" err="1">
                <a:solidFill>
                  <a:srgbClr val="D8E6CC"/>
                </a:solidFill>
                <a:latin typeface="Calibri" pitchFamily="34" charset="0"/>
                <a:ea typeface="Calibri" pitchFamily="34" charset="-122"/>
                <a:cs typeface="Calibri" pitchFamily="34" charset="-120"/>
              </a:rPr>
              <a:t>Pubblici</a:t>
            </a:r>
            <a:r>
              <a:rPr lang="en-US" sz="1900" dirty="0">
                <a:solidFill>
                  <a:srgbClr val="D8E6CC"/>
                </a:solidFill>
                <a:latin typeface="Calibri" pitchFamily="34" charset="0"/>
                <a:ea typeface="Calibri" pitchFamily="34" charset="-122"/>
                <a:cs typeface="Calibri" pitchFamily="34" charset="-120"/>
              </a:rPr>
              <a:t> </a:t>
            </a:r>
            <a:endParaRPr lang="en-US" sz="1900" dirty="0"/>
          </a:p>
        </p:txBody>
      </p:sp>
      <p:sp>
        <p:nvSpPr>
          <p:cNvPr id="10" name="Shape 7"/>
          <p:cNvSpPr/>
          <p:nvPr/>
        </p:nvSpPr>
        <p:spPr>
          <a:xfrm>
            <a:off x="841248" y="4892040"/>
            <a:ext cx="2926080" cy="0"/>
          </a:xfrm>
          <a:prstGeom prst="line">
            <a:avLst/>
          </a:prstGeom>
          <a:noFill/>
          <a:ln w="25400">
            <a:solidFill>
              <a:srgbClr val="E8A33D"/>
            </a:solidFill>
            <a:prstDash val="solid"/>
          </a:ln>
        </p:spPr>
        <p:txBody>
          <a:bodyPr/>
          <a:lstStyle/>
          <a:p>
            <a:endParaRPr lang="it-IT"/>
          </a:p>
        </p:txBody>
      </p:sp>
      <p:sp>
        <p:nvSpPr>
          <p:cNvPr id="11" name="Text 8"/>
          <p:cNvSpPr/>
          <p:nvPr/>
        </p:nvSpPr>
        <p:spPr>
          <a:xfrm>
            <a:off x="822960" y="5074920"/>
            <a:ext cx="6784848" cy="640080"/>
          </a:xfrm>
          <a:prstGeom prst="rect">
            <a:avLst/>
          </a:prstGeom>
          <a:noFill/>
          <a:ln/>
        </p:spPr>
        <p:txBody>
          <a:bodyPr wrap="square" rtlCol="0" anchor="ctr"/>
          <a:lstStyle/>
          <a:p>
            <a:pPr marL="0" indent="0">
              <a:lnSpc>
                <a:spcPct val="110000"/>
              </a:lnSpc>
              <a:buNone/>
            </a:pPr>
            <a:r>
              <a:rPr lang="en-US" sz="1250" dirty="0">
                <a:solidFill>
                  <a:srgbClr val="9DB79A"/>
                </a:solidFill>
                <a:latin typeface="Calibri" pitchFamily="34" charset="0"/>
                <a:ea typeface="Calibri" pitchFamily="34" charset="-122"/>
                <a:cs typeface="Calibri" pitchFamily="34" charset="-120"/>
              </a:rPr>
              <a:t>Piattaforma di Economia Circolare per la condivisione dei beni degli Enti Pubblici · Progetto di ricerca — S3 Regione Calabria</a:t>
            </a:r>
            <a:endParaRPr lang="en-US" sz="12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7F2"/>
        </a:solidFill>
        <a:effectLst/>
      </p:bgPr>
    </p:bg>
    <p:spTree>
      <p:nvGrpSpPr>
        <p:cNvPr id="1" name="">
          <a:extLst>
            <a:ext uri="{FF2B5EF4-FFF2-40B4-BE49-F238E27FC236}">
              <a16:creationId xmlns:a16="http://schemas.microsoft.com/office/drawing/2014/main" id="{882D5C2B-8D20-A438-2965-2291D0AF998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9466CD3-9170-3285-00B2-76F28F5C3A8F}"/>
              </a:ext>
            </a:extLst>
          </p:cNvPr>
          <p:cNvSpPr/>
          <p:nvPr/>
        </p:nvSpPr>
        <p:spPr>
          <a:xfrm>
            <a:off x="640080" y="548640"/>
            <a:ext cx="8229600" cy="292608"/>
          </a:xfrm>
          <a:prstGeom prst="rect">
            <a:avLst/>
          </a:prstGeom>
          <a:noFill/>
          <a:ln/>
        </p:spPr>
        <p:txBody>
          <a:bodyPr wrap="square" rtlCol="0" anchor="ctr"/>
          <a:lstStyle/>
          <a:p>
            <a:pPr marL="0" indent="0" algn="l">
              <a:buNone/>
            </a:pPr>
            <a:r>
              <a:rPr lang="en-US" sz="1250" b="1" kern="0" spc="300" dirty="0">
                <a:solidFill>
                  <a:srgbClr val="2C5F2D"/>
                </a:solidFill>
                <a:latin typeface="Calibri" pitchFamily="34" charset="0"/>
                <a:ea typeface="Calibri" pitchFamily="34" charset="-122"/>
                <a:cs typeface="Calibri" pitchFamily="34" charset="-120"/>
              </a:rPr>
              <a:t>IL BANDO</a:t>
            </a:r>
            <a:endParaRPr lang="en-US" sz="1250" dirty="0"/>
          </a:p>
        </p:txBody>
      </p:sp>
      <p:sp>
        <p:nvSpPr>
          <p:cNvPr id="3" name="Text 1">
            <a:extLst>
              <a:ext uri="{FF2B5EF4-FFF2-40B4-BE49-F238E27FC236}">
                <a16:creationId xmlns:a16="http://schemas.microsoft.com/office/drawing/2014/main" id="{C131FE5B-75E2-8A5E-9FB8-D491A64FBEC5}"/>
              </a:ext>
            </a:extLst>
          </p:cNvPr>
          <p:cNvSpPr/>
          <p:nvPr/>
        </p:nvSpPr>
        <p:spPr>
          <a:xfrm>
            <a:off x="621792" y="841248"/>
            <a:ext cx="10058400" cy="731520"/>
          </a:xfrm>
          <a:prstGeom prst="rect">
            <a:avLst/>
          </a:prstGeom>
          <a:noFill/>
          <a:ln/>
        </p:spPr>
        <p:txBody>
          <a:bodyPr wrap="square" rtlCol="0" anchor="ctr"/>
          <a:lstStyle/>
          <a:p>
            <a:pPr marL="0" indent="0">
              <a:buNone/>
            </a:pPr>
            <a:r>
              <a:rPr lang="en-US" sz="3400" b="1" dirty="0">
                <a:solidFill>
                  <a:srgbClr val="1F2B22"/>
                </a:solidFill>
                <a:latin typeface="Cambria" pitchFamily="34" charset="0"/>
                <a:ea typeface="Cambria" pitchFamily="34" charset="-122"/>
              </a:rPr>
              <a:t>PR CALABRIA 2021-2027. AZIONE 1.1.1</a:t>
            </a:r>
            <a:endParaRPr lang="en-US" sz="3400" dirty="0"/>
          </a:p>
        </p:txBody>
      </p:sp>
      <p:sp>
        <p:nvSpPr>
          <p:cNvPr id="30" name="Text 8">
            <a:extLst>
              <a:ext uri="{FF2B5EF4-FFF2-40B4-BE49-F238E27FC236}">
                <a16:creationId xmlns:a16="http://schemas.microsoft.com/office/drawing/2014/main" id="{9E909B10-7120-772A-6D97-4697ED47EC6B}"/>
              </a:ext>
            </a:extLst>
          </p:cNvPr>
          <p:cNvSpPr/>
          <p:nvPr/>
        </p:nvSpPr>
        <p:spPr>
          <a:xfrm>
            <a:off x="640080" y="1232916"/>
            <a:ext cx="6784848" cy="640080"/>
          </a:xfrm>
          <a:prstGeom prst="rect">
            <a:avLst/>
          </a:prstGeom>
          <a:noFill/>
          <a:ln/>
        </p:spPr>
        <p:txBody>
          <a:bodyPr wrap="square" rtlCol="0" anchor="ctr"/>
          <a:lstStyle/>
          <a:p>
            <a:pPr marL="0" indent="0">
              <a:lnSpc>
                <a:spcPct val="110000"/>
              </a:lnSpc>
              <a:buNone/>
            </a:pPr>
            <a:r>
              <a:rPr lang="en-US" sz="1250" dirty="0" err="1">
                <a:solidFill>
                  <a:schemeClr val="accent6">
                    <a:lumMod val="50000"/>
                  </a:schemeClr>
                </a:solidFill>
                <a:latin typeface="Calibri" pitchFamily="34" charset="0"/>
                <a:ea typeface="Calibri" pitchFamily="34" charset="-122"/>
                <a:cs typeface="Calibri" pitchFamily="34" charset="-120"/>
              </a:rPr>
              <a:t>Ricerca</a:t>
            </a:r>
            <a:r>
              <a:rPr lang="en-US" sz="1250" dirty="0">
                <a:solidFill>
                  <a:schemeClr val="accent6">
                    <a:lumMod val="50000"/>
                  </a:schemeClr>
                </a:solidFill>
                <a:latin typeface="Calibri" pitchFamily="34" charset="0"/>
                <a:ea typeface="Calibri" pitchFamily="34" charset="-122"/>
                <a:cs typeface="Calibri" pitchFamily="34" charset="-120"/>
              </a:rPr>
              <a:t> </a:t>
            </a:r>
            <a:r>
              <a:rPr lang="en-US" sz="1250" dirty="0" err="1">
                <a:solidFill>
                  <a:schemeClr val="accent6">
                    <a:lumMod val="50000"/>
                  </a:schemeClr>
                </a:solidFill>
                <a:latin typeface="Calibri" pitchFamily="34" charset="0"/>
                <a:ea typeface="Calibri" pitchFamily="34" charset="-122"/>
                <a:cs typeface="Calibri" pitchFamily="34" charset="-120"/>
              </a:rPr>
              <a:t>Industriale</a:t>
            </a:r>
            <a:r>
              <a:rPr lang="en-US" sz="1250" dirty="0">
                <a:solidFill>
                  <a:schemeClr val="accent6">
                    <a:lumMod val="50000"/>
                  </a:schemeClr>
                </a:solidFill>
                <a:latin typeface="Calibri" pitchFamily="34" charset="0"/>
                <a:ea typeface="Calibri" pitchFamily="34" charset="-122"/>
                <a:cs typeface="Calibri" pitchFamily="34" charset="-120"/>
              </a:rPr>
              <a:t> e </a:t>
            </a:r>
            <a:r>
              <a:rPr lang="en-US" sz="1250" dirty="0" err="1">
                <a:solidFill>
                  <a:schemeClr val="accent6">
                    <a:lumMod val="50000"/>
                  </a:schemeClr>
                </a:solidFill>
                <a:latin typeface="Calibri" pitchFamily="34" charset="0"/>
                <a:ea typeface="Calibri" pitchFamily="34" charset="-122"/>
                <a:cs typeface="Calibri" pitchFamily="34" charset="-120"/>
              </a:rPr>
              <a:t>Sviluppo</a:t>
            </a:r>
            <a:r>
              <a:rPr lang="en-US" sz="1250" dirty="0">
                <a:solidFill>
                  <a:schemeClr val="accent6">
                    <a:lumMod val="50000"/>
                  </a:schemeClr>
                </a:solidFill>
                <a:latin typeface="Calibri" pitchFamily="34" charset="0"/>
                <a:ea typeface="Calibri" pitchFamily="34" charset="-122"/>
                <a:cs typeface="Calibri" pitchFamily="34" charset="-120"/>
              </a:rPr>
              <a:t> </a:t>
            </a:r>
            <a:r>
              <a:rPr lang="en-US" sz="1250" dirty="0" err="1">
                <a:solidFill>
                  <a:schemeClr val="accent6">
                    <a:lumMod val="50000"/>
                  </a:schemeClr>
                </a:solidFill>
                <a:latin typeface="Calibri" pitchFamily="34" charset="0"/>
                <a:ea typeface="Calibri" pitchFamily="34" charset="-122"/>
                <a:cs typeface="Calibri" pitchFamily="34" charset="-120"/>
              </a:rPr>
              <a:t>Sperimentale</a:t>
            </a:r>
            <a:r>
              <a:rPr lang="en-US" sz="1250" dirty="0">
                <a:solidFill>
                  <a:schemeClr val="accent6">
                    <a:lumMod val="50000"/>
                  </a:schemeClr>
                </a:solidFill>
                <a:latin typeface="Calibri" pitchFamily="34" charset="0"/>
                <a:ea typeface="Calibri" pitchFamily="34" charset="-122"/>
                <a:cs typeface="Calibri" pitchFamily="34" charset="-120"/>
              </a:rPr>
              <a:t> in </a:t>
            </a:r>
            <a:r>
              <a:rPr lang="en-US" sz="1250" dirty="0" err="1">
                <a:solidFill>
                  <a:schemeClr val="accent6">
                    <a:lumMod val="50000"/>
                  </a:schemeClr>
                </a:solidFill>
                <a:latin typeface="Calibri" pitchFamily="34" charset="0"/>
                <a:ea typeface="Calibri" pitchFamily="34" charset="-122"/>
                <a:cs typeface="Calibri" pitchFamily="34" charset="-120"/>
              </a:rPr>
              <a:t>Partenariato</a:t>
            </a:r>
            <a:endParaRPr lang="en-US" sz="1250" dirty="0">
              <a:solidFill>
                <a:schemeClr val="accent6">
                  <a:lumMod val="50000"/>
                </a:schemeClr>
              </a:solidFill>
            </a:endParaRPr>
          </a:p>
        </p:txBody>
      </p:sp>
      <p:pic>
        <p:nvPicPr>
          <p:cNvPr id="32" name="Google Shape;87;p13" descr="image.png">
            <a:extLst>
              <a:ext uri="{FF2B5EF4-FFF2-40B4-BE49-F238E27FC236}">
                <a16:creationId xmlns:a16="http://schemas.microsoft.com/office/drawing/2014/main" id="{83E1757D-788B-4E99-6635-FBD91FFF55C9}"/>
              </a:ext>
            </a:extLst>
          </p:cNvPr>
          <p:cNvPicPr preferRelativeResize="0"/>
          <p:nvPr/>
        </p:nvPicPr>
        <p:blipFill rotWithShape="1">
          <a:blip r:embed="rId3">
            <a:alphaModFix/>
          </a:blip>
          <a:srcRect/>
          <a:stretch/>
        </p:blipFill>
        <p:spPr>
          <a:xfrm>
            <a:off x="411480" y="1909315"/>
            <a:ext cx="2705100" cy="1162050"/>
          </a:xfrm>
          <a:prstGeom prst="rect">
            <a:avLst/>
          </a:prstGeom>
          <a:noFill/>
          <a:ln>
            <a:noFill/>
          </a:ln>
        </p:spPr>
      </p:pic>
      <p:pic>
        <p:nvPicPr>
          <p:cNvPr id="34" name="Google Shape;88;p13" descr="image.png">
            <a:extLst>
              <a:ext uri="{FF2B5EF4-FFF2-40B4-BE49-F238E27FC236}">
                <a16:creationId xmlns:a16="http://schemas.microsoft.com/office/drawing/2014/main" id="{8DA357E9-FECB-80FB-070C-FF5DDB02C006}"/>
              </a:ext>
            </a:extLst>
          </p:cNvPr>
          <p:cNvPicPr preferRelativeResize="0"/>
          <p:nvPr/>
        </p:nvPicPr>
        <p:blipFill rotWithShape="1">
          <a:blip r:embed="rId3">
            <a:alphaModFix/>
          </a:blip>
          <a:srcRect/>
          <a:stretch/>
        </p:blipFill>
        <p:spPr>
          <a:xfrm>
            <a:off x="3288030" y="1909315"/>
            <a:ext cx="2705100" cy="1162050"/>
          </a:xfrm>
          <a:prstGeom prst="rect">
            <a:avLst/>
          </a:prstGeom>
          <a:noFill/>
          <a:ln>
            <a:noFill/>
          </a:ln>
        </p:spPr>
      </p:pic>
      <p:pic>
        <p:nvPicPr>
          <p:cNvPr id="36" name="Google Shape;89;p13" descr="image.png">
            <a:extLst>
              <a:ext uri="{FF2B5EF4-FFF2-40B4-BE49-F238E27FC236}">
                <a16:creationId xmlns:a16="http://schemas.microsoft.com/office/drawing/2014/main" id="{3928AB80-B8AB-C274-FE46-079D2851F121}"/>
              </a:ext>
            </a:extLst>
          </p:cNvPr>
          <p:cNvPicPr preferRelativeResize="0"/>
          <p:nvPr/>
        </p:nvPicPr>
        <p:blipFill rotWithShape="1">
          <a:blip r:embed="rId3">
            <a:alphaModFix/>
          </a:blip>
          <a:srcRect/>
          <a:stretch/>
        </p:blipFill>
        <p:spPr>
          <a:xfrm>
            <a:off x="6164580" y="1909315"/>
            <a:ext cx="2705100" cy="1162050"/>
          </a:xfrm>
          <a:prstGeom prst="rect">
            <a:avLst/>
          </a:prstGeom>
          <a:noFill/>
          <a:ln>
            <a:noFill/>
          </a:ln>
        </p:spPr>
      </p:pic>
      <p:pic>
        <p:nvPicPr>
          <p:cNvPr id="38" name="Google Shape;90;p13" descr="image.png">
            <a:extLst>
              <a:ext uri="{FF2B5EF4-FFF2-40B4-BE49-F238E27FC236}">
                <a16:creationId xmlns:a16="http://schemas.microsoft.com/office/drawing/2014/main" id="{B66E0EB1-ED77-EE2B-CD52-8486F95C3F82}"/>
              </a:ext>
            </a:extLst>
          </p:cNvPr>
          <p:cNvPicPr preferRelativeResize="0"/>
          <p:nvPr/>
        </p:nvPicPr>
        <p:blipFill rotWithShape="1">
          <a:blip r:embed="rId3">
            <a:alphaModFix/>
          </a:blip>
          <a:srcRect/>
          <a:stretch/>
        </p:blipFill>
        <p:spPr>
          <a:xfrm>
            <a:off x="9041130" y="1909315"/>
            <a:ext cx="2705100" cy="1162050"/>
          </a:xfrm>
          <a:prstGeom prst="rect">
            <a:avLst/>
          </a:prstGeom>
          <a:noFill/>
          <a:ln>
            <a:noFill/>
          </a:ln>
        </p:spPr>
      </p:pic>
      <p:pic>
        <p:nvPicPr>
          <p:cNvPr id="40" name="Google Shape;97;p13" descr="image.png">
            <a:extLst>
              <a:ext uri="{FF2B5EF4-FFF2-40B4-BE49-F238E27FC236}">
                <a16:creationId xmlns:a16="http://schemas.microsoft.com/office/drawing/2014/main" id="{D8CC7537-0DB0-F129-4320-5DE65B9C6574}"/>
              </a:ext>
            </a:extLst>
          </p:cNvPr>
          <p:cNvPicPr preferRelativeResize="0"/>
          <p:nvPr/>
        </p:nvPicPr>
        <p:blipFill rotWithShape="1">
          <a:blip r:embed="rId4">
            <a:alphaModFix/>
          </a:blip>
          <a:srcRect/>
          <a:stretch/>
        </p:blipFill>
        <p:spPr>
          <a:xfrm>
            <a:off x="1625917" y="2071240"/>
            <a:ext cx="276225" cy="247650"/>
          </a:xfrm>
          <a:prstGeom prst="rect">
            <a:avLst/>
          </a:prstGeom>
          <a:noFill/>
          <a:ln>
            <a:noFill/>
          </a:ln>
        </p:spPr>
      </p:pic>
      <p:sp>
        <p:nvSpPr>
          <p:cNvPr id="42" name="Google Shape;98;p13">
            <a:extLst>
              <a:ext uri="{FF2B5EF4-FFF2-40B4-BE49-F238E27FC236}">
                <a16:creationId xmlns:a16="http://schemas.microsoft.com/office/drawing/2014/main" id="{722A499F-9024-B551-B181-1E2B59F9877B}"/>
              </a:ext>
            </a:extLst>
          </p:cNvPr>
          <p:cNvSpPr txBox="1"/>
          <p:nvPr/>
        </p:nvSpPr>
        <p:spPr>
          <a:xfrm>
            <a:off x="1297305" y="2395090"/>
            <a:ext cx="933450" cy="28575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2250" b="1" i="0" u="none" strike="noStrike" cap="none" dirty="0">
                <a:solidFill>
                  <a:srgbClr val="FFFFFF"/>
                </a:solidFill>
                <a:latin typeface="Comfortaa"/>
                <a:ea typeface="Comfortaa"/>
                <a:cs typeface="Comfortaa"/>
                <a:sym typeface="Comfortaa"/>
              </a:rPr>
              <a:t>20 M€</a:t>
            </a:r>
            <a:endParaRPr dirty="0"/>
          </a:p>
        </p:txBody>
      </p:sp>
      <p:sp>
        <p:nvSpPr>
          <p:cNvPr id="44" name="Google Shape;99;p13">
            <a:extLst>
              <a:ext uri="{FF2B5EF4-FFF2-40B4-BE49-F238E27FC236}">
                <a16:creationId xmlns:a16="http://schemas.microsoft.com/office/drawing/2014/main" id="{F1F788E8-9911-D6A7-5250-FBC4C70773E2}"/>
              </a:ext>
            </a:extLst>
          </p:cNvPr>
          <p:cNvSpPr txBox="1"/>
          <p:nvPr/>
        </p:nvSpPr>
        <p:spPr>
          <a:xfrm>
            <a:off x="1159192" y="2718940"/>
            <a:ext cx="1209675" cy="1905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125" b="0" i="0" u="none" strike="noStrike" cap="none" dirty="0">
                <a:solidFill>
                  <a:srgbClr val="CBD5E1"/>
                </a:solidFill>
                <a:latin typeface="Afacad Flux SemiBold"/>
                <a:ea typeface="Afacad Flux SemiBold"/>
                <a:cs typeface="Afacad Flux SemiBold"/>
                <a:sym typeface="Afacad Flux SemiBold"/>
              </a:rPr>
              <a:t>DOTAZIONE TOTALE</a:t>
            </a:r>
            <a:endParaRPr dirty="0"/>
          </a:p>
        </p:txBody>
      </p:sp>
      <p:pic>
        <p:nvPicPr>
          <p:cNvPr id="46" name="Google Shape;100;p13" descr="image.png">
            <a:extLst>
              <a:ext uri="{FF2B5EF4-FFF2-40B4-BE49-F238E27FC236}">
                <a16:creationId xmlns:a16="http://schemas.microsoft.com/office/drawing/2014/main" id="{0E4476B7-FB71-7529-1FC7-CADD47296FCC}"/>
              </a:ext>
            </a:extLst>
          </p:cNvPr>
          <p:cNvPicPr preferRelativeResize="0"/>
          <p:nvPr/>
        </p:nvPicPr>
        <p:blipFill rotWithShape="1">
          <a:blip r:embed="rId5">
            <a:alphaModFix/>
          </a:blip>
          <a:srcRect/>
          <a:stretch/>
        </p:blipFill>
        <p:spPr>
          <a:xfrm>
            <a:off x="4502467" y="2071240"/>
            <a:ext cx="276225" cy="247650"/>
          </a:xfrm>
          <a:prstGeom prst="rect">
            <a:avLst/>
          </a:prstGeom>
          <a:noFill/>
          <a:ln>
            <a:noFill/>
          </a:ln>
        </p:spPr>
      </p:pic>
      <p:sp>
        <p:nvSpPr>
          <p:cNvPr id="48" name="Google Shape;101;p13">
            <a:extLst>
              <a:ext uri="{FF2B5EF4-FFF2-40B4-BE49-F238E27FC236}">
                <a16:creationId xmlns:a16="http://schemas.microsoft.com/office/drawing/2014/main" id="{5666DE0E-FC83-15C6-1068-A5EDB12AD7E3}"/>
              </a:ext>
            </a:extLst>
          </p:cNvPr>
          <p:cNvSpPr txBox="1"/>
          <p:nvPr/>
        </p:nvSpPr>
        <p:spPr>
          <a:xfrm>
            <a:off x="4173378" y="2377006"/>
            <a:ext cx="1017270" cy="346249"/>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2250" b="1" i="0" u="none" strike="noStrike" cap="none" dirty="0">
                <a:solidFill>
                  <a:srgbClr val="FFFFFF"/>
                </a:solidFill>
                <a:latin typeface="Comfortaa"/>
                <a:ea typeface="Comfortaa"/>
                <a:cs typeface="Comfortaa"/>
                <a:sym typeface="Comfortaa"/>
              </a:rPr>
              <a:t>100%</a:t>
            </a:r>
            <a:endParaRPr dirty="0"/>
          </a:p>
        </p:txBody>
      </p:sp>
      <p:sp>
        <p:nvSpPr>
          <p:cNvPr id="50" name="Google Shape;102;p13">
            <a:extLst>
              <a:ext uri="{FF2B5EF4-FFF2-40B4-BE49-F238E27FC236}">
                <a16:creationId xmlns:a16="http://schemas.microsoft.com/office/drawing/2014/main" id="{21030B6B-6CA2-4B36-B199-E8E5487FF14B}"/>
              </a:ext>
            </a:extLst>
          </p:cNvPr>
          <p:cNvSpPr txBox="1"/>
          <p:nvPr/>
        </p:nvSpPr>
        <p:spPr>
          <a:xfrm>
            <a:off x="4090511" y="2718940"/>
            <a:ext cx="1100137" cy="1905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125" b="0" i="0" u="none" strike="noStrike" cap="none" dirty="0">
                <a:solidFill>
                  <a:srgbClr val="CBD5E1"/>
                </a:solidFill>
                <a:latin typeface="Afacad Flux SemiBold"/>
                <a:ea typeface="Afacad Flux SemiBold"/>
                <a:cs typeface="Afacad Flux SemiBold"/>
                <a:sym typeface="Afacad Flux SemiBold"/>
              </a:rPr>
              <a:t>FONDO PERDUTO</a:t>
            </a:r>
            <a:endParaRPr dirty="0"/>
          </a:p>
        </p:txBody>
      </p:sp>
      <p:pic>
        <p:nvPicPr>
          <p:cNvPr id="52" name="Google Shape;103;p13" descr="image.png">
            <a:extLst>
              <a:ext uri="{FF2B5EF4-FFF2-40B4-BE49-F238E27FC236}">
                <a16:creationId xmlns:a16="http://schemas.microsoft.com/office/drawing/2014/main" id="{0516457F-30FC-D033-40E3-53DCDB6B444E}"/>
              </a:ext>
            </a:extLst>
          </p:cNvPr>
          <p:cNvPicPr preferRelativeResize="0"/>
          <p:nvPr/>
        </p:nvPicPr>
        <p:blipFill rotWithShape="1">
          <a:blip r:embed="rId6">
            <a:alphaModFix/>
          </a:blip>
          <a:srcRect/>
          <a:stretch/>
        </p:blipFill>
        <p:spPr>
          <a:xfrm>
            <a:off x="7393305" y="2071240"/>
            <a:ext cx="247650" cy="247650"/>
          </a:xfrm>
          <a:prstGeom prst="rect">
            <a:avLst/>
          </a:prstGeom>
          <a:noFill/>
          <a:ln>
            <a:noFill/>
          </a:ln>
        </p:spPr>
      </p:pic>
      <p:sp>
        <p:nvSpPr>
          <p:cNvPr id="54" name="Google Shape;104;p13">
            <a:extLst>
              <a:ext uri="{FF2B5EF4-FFF2-40B4-BE49-F238E27FC236}">
                <a16:creationId xmlns:a16="http://schemas.microsoft.com/office/drawing/2014/main" id="{DCC1C63D-D256-A79F-849F-8420282EED48}"/>
              </a:ext>
            </a:extLst>
          </p:cNvPr>
          <p:cNvSpPr txBox="1"/>
          <p:nvPr/>
        </p:nvSpPr>
        <p:spPr>
          <a:xfrm>
            <a:off x="6905297" y="2395090"/>
            <a:ext cx="1223664" cy="28575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2250" b="1" i="0" u="none" strike="noStrike" cap="none">
                <a:solidFill>
                  <a:srgbClr val="FFFFFF"/>
                </a:solidFill>
                <a:latin typeface="Comfortaa"/>
                <a:ea typeface="Comfortaa"/>
                <a:cs typeface="Comfortaa"/>
                <a:sym typeface="Comfortaa"/>
              </a:rPr>
              <a:t>≥ 300k €</a:t>
            </a:r>
            <a:endParaRPr/>
          </a:p>
        </p:txBody>
      </p:sp>
      <p:sp>
        <p:nvSpPr>
          <p:cNvPr id="56" name="Google Shape;105;p13">
            <a:extLst>
              <a:ext uri="{FF2B5EF4-FFF2-40B4-BE49-F238E27FC236}">
                <a16:creationId xmlns:a16="http://schemas.microsoft.com/office/drawing/2014/main" id="{FBF187AA-954D-FA6E-1A0E-59BB4DCFD73D}"/>
              </a:ext>
            </a:extLst>
          </p:cNvPr>
          <p:cNvSpPr txBox="1"/>
          <p:nvPr/>
        </p:nvSpPr>
        <p:spPr>
          <a:xfrm>
            <a:off x="6900386" y="2718940"/>
            <a:ext cx="1233487" cy="1905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125" b="0" i="0" u="none" strike="noStrike" cap="none" dirty="0">
                <a:solidFill>
                  <a:srgbClr val="CBD5E1"/>
                </a:solidFill>
                <a:latin typeface="Afacad Flux SemiBold"/>
                <a:ea typeface="Afacad Flux SemiBold"/>
                <a:cs typeface="Afacad Flux SemiBold"/>
                <a:sym typeface="Afacad Flux SemiBold"/>
              </a:rPr>
              <a:t>PROGETTO MINIMO</a:t>
            </a:r>
            <a:endParaRPr dirty="0"/>
          </a:p>
        </p:txBody>
      </p:sp>
      <p:pic>
        <p:nvPicPr>
          <p:cNvPr id="58" name="Google Shape;106;p13" descr="image.png">
            <a:extLst>
              <a:ext uri="{FF2B5EF4-FFF2-40B4-BE49-F238E27FC236}">
                <a16:creationId xmlns:a16="http://schemas.microsoft.com/office/drawing/2014/main" id="{15BB8815-AE86-994A-BA84-F713FCDAE255}"/>
              </a:ext>
            </a:extLst>
          </p:cNvPr>
          <p:cNvPicPr preferRelativeResize="0"/>
          <p:nvPr/>
        </p:nvPicPr>
        <p:blipFill rotWithShape="1">
          <a:blip r:embed="rId7">
            <a:alphaModFix/>
          </a:blip>
          <a:srcRect/>
          <a:stretch/>
        </p:blipFill>
        <p:spPr>
          <a:xfrm>
            <a:off x="10284142" y="2071240"/>
            <a:ext cx="219075" cy="247650"/>
          </a:xfrm>
          <a:prstGeom prst="rect">
            <a:avLst/>
          </a:prstGeom>
          <a:noFill/>
          <a:ln>
            <a:noFill/>
          </a:ln>
        </p:spPr>
      </p:pic>
      <p:sp>
        <p:nvSpPr>
          <p:cNvPr id="60" name="Google Shape;107;p13">
            <a:extLst>
              <a:ext uri="{FF2B5EF4-FFF2-40B4-BE49-F238E27FC236}">
                <a16:creationId xmlns:a16="http://schemas.microsoft.com/office/drawing/2014/main" id="{79898228-FD53-40B7-F7FF-1518C6935C93}"/>
              </a:ext>
            </a:extLst>
          </p:cNvPr>
          <p:cNvSpPr txBox="1"/>
          <p:nvPr/>
        </p:nvSpPr>
        <p:spPr>
          <a:xfrm>
            <a:off x="9822180" y="2395090"/>
            <a:ext cx="1143000" cy="28575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2250" b="1" i="0" u="none" strike="noStrike" cap="none">
                <a:solidFill>
                  <a:srgbClr val="FFFFFF"/>
                </a:solidFill>
                <a:latin typeface="Comfortaa"/>
                <a:ea typeface="Comfortaa"/>
                <a:cs typeface="Comfortaa"/>
                <a:sym typeface="Comfortaa"/>
              </a:rPr>
              <a:t>24 Mesi</a:t>
            </a:r>
            <a:endParaRPr/>
          </a:p>
        </p:txBody>
      </p:sp>
      <p:sp>
        <p:nvSpPr>
          <p:cNvPr id="62" name="Google Shape;108;p13">
            <a:extLst>
              <a:ext uri="{FF2B5EF4-FFF2-40B4-BE49-F238E27FC236}">
                <a16:creationId xmlns:a16="http://schemas.microsoft.com/office/drawing/2014/main" id="{F7E414C0-9292-157C-9BA2-8CEF5C3BCB16}"/>
              </a:ext>
            </a:extLst>
          </p:cNvPr>
          <p:cNvSpPr txBox="1"/>
          <p:nvPr/>
        </p:nvSpPr>
        <p:spPr>
          <a:xfrm>
            <a:off x="9855517" y="2718940"/>
            <a:ext cx="1076325" cy="1905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125" b="0" i="0" u="none" strike="noStrike" cap="none" dirty="0">
                <a:solidFill>
                  <a:srgbClr val="CBD5E1"/>
                </a:solidFill>
                <a:latin typeface="Afacad Flux SemiBold"/>
                <a:ea typeface="Afacad Flux SemiBold"/>
                <a:cs typeface="Afacad Flux SemiBold"/>
                <a:sym typeface="Afacad Flux SemiBold"/>
              </a:rPr>
              <a:t>DURATA MASSIMA</a:t>
            </a:r>
            <a:endParaRPr dirty="0"/>
          </a:p>
        </p:txBody>
      </p:sp>
      <p:pic>
        <p:nvPicPr>
          <p:cNvPr id="64" name="Google Shape;91;p13" descr="image.png">
            <a:extLst>
              <a:ext uri="{FF2B5EF4-FFF2-40B4-BE49-F238E27FC236}">
                <a16:creationId xmlns:a16="http://schemas.microsoft.com/office/drawing/2014/main" id="{ABCCA847-527F-A5E6-EDE4-BA8D702E908F}"/>
              </a:ext>
            </a:extLst>
          </p:cNvPr>
          <p:cNvPicPr preferRelativeResize="0"/>
          <p:nvPr/>
        </p:nvPicPr>
        <p:blipFill rotWithShape="1">
          <a:blip r:embed="rId8">
            <a:alphaModFix/>
          </a:blip>
          <a:srcRect/>
          <a:stretch/>
        </p:blipFill>
        <p:spPr>
          <a:xfrm>
            <a:off x="364465" y="3683048"/>
            <a:ext cx="3663850" cy="838200"/>
          </a:xfrm>
          <a:prstGeom prst="rect">
            <a:avLst/>
          </a:prstGeom>
          <a:noFill/>
          <a:ln>
            <a:noFill/>
          </a:ln>
        </p:spPr>
      </p:pic>
      <p:pic>
        <p:nvPicPr>
          <p:cNvPr id="66" name="Google Shape;92;p13" descr="image.png">
            <a:extLst>
              <a:ext uri="{FF2B5EF4-FFF2-40B4-BE49-F238E27FC236}">
                <a16:creationId xmlns:a16="http://schemas.microsoft.com/office/drawing/2014/main" id="{C4571337-2FFF-4CAB-21AB-4AE330B70887}"/>
              </a:ext>
            </a:extLst>
          </p:cNvPr>
          <p:cNvPicPr preferRelativeResize="0"/>
          <p:nvPr/>
        </p:nvPicPr>
        <p:blipFill rotWithShape="1">
          <a:blip r:embed="rId9">
            <a:alphaModFix/>
          </a:blip>
          <a:srcRect/>
          <a:stretch/>
        </p:blipFill>
        <p:spPr>
          <a:xfrm>
            <a:off x="4199765" y="3683048"/>
            <a:ext cx="3663999" cy="838200"/>
          </a:xfrm>
          <a:prstGeom prst="rect">
            <a:avLst/>
          </a:prstGeom>
          <a:noFill/>
          <a:ln>
            <a:noFill/>
          </a:ln>
        </p:spPr>
      </p:pic>
      <p:pic>
        <p:nvPicPr>
          <p:cNvPr id="68" name="Google Shape;93;p13" descr="image.png">
            <a:extLst>
              <a:ext uri="{FF2B5EF4-FFF2-40B4-BE49-F238E27FC236}">
                <a16:creationId xmlns:a16="http://schemas.microsoft.com/office/drawing/2014/main" id="{C69861DB-1BC3-7A1A-2C96-8C22C0B2DE36}"/>
              </a:ext>
            </a:extLst>
          </p:cNvPr>
          <p:cNvPicPr preferRelativeResize="0"/>
          <p:nvPr/>
        </p:nvPicPr>
        <p:blipFill rotWithShape="1">
          <a:blip r:embed="rId10">
            <a:alphaModFix/>
          </a:blip>
          <a:srcRect/>
          <a:stretch/>
        </p:blipFill>
        <p:spPr>
          <a:xfrm>
            <a:off x="8035215" y="3683048"/>
            <a:ext cx="3663850" cy="838200"/>
          </a:xfrm>
          <a:prstGeom prst="rect">
            <a:avLst/>
          </a:prstGeom>
          <a:noFill/>
          <a:ln>
            <a:noFill/>
          </a:ln>
        </p:spPr>
      </p:pic>
      <p:pic>
        <p:nvPicPr>
          <p:cNvPr id="70" name="Google Shape;109;p13" descr="image.png">
            <a:extLst>
              <a:ext uri="{FF2B5EF4-FFF2-40B4-BE49-F238E27FC236}">
                <a16:creationId xmlns:a16="http://schemas.microsoft.com/office/drawing/2014/main" id="{38E2F964-8C79-C04D-7CE7-998E4280E80B}"/>
              </a:ext>
            </a:extLst>
          </p:cNvPr>
          <p:cNvPicPr preferRelativeResize="0"/>
          <p:nvPr/>
        </p:nvPicPr>
        <p:blipFill rotWithShape="1">
          <a:blip r:embed="rId11">
            <a:alphaModFix/>
          </a:blip>
          <a:srcRect/>
          <a:stretch/>
        </p:blipFill>
        <p:spPr>
          <a:xfrm>
            <a:off x="593065" y="3854498"/>
            <a:ext cx="495300" cy="495300"/>
          </a:xfrm>
          <a:prstGeom prst="rect">
            <a:avLst/>
          </a:prstGeom>
          <a:noFill/>
          <a:ln>
            <a:noFill/>
          </a:ln>
        </p:spPr>
      </p:pic>
      <p:pic>
        <p:nvPicPr>
          <p:cNvPr id="72" name="Google Shape;110;p13" descr="image.png">
            <a:extLst>
              <a:ext uri="{FF2B5EF4-FFF2-40B4-BE49-F238E27FC236}">
                <a16:creationId xmlns:a16="http://schemas.microsoft.com/office/drawing/2014/main" id="{29AA7A0E-CE5E-0D45-A413-C793D0515F0F}"/>
              </a:ext>
            </a:extLst>
          </p:cNvPr>
          <p:cNvPicPr preferRelativeResize="0"/>
          <p:nvPr/>
        </p:nvPicPr>
        <p:blipFill rotWithShape="1">
          <a:blip r:embed="rId12">
            <a:alphaModFix/>
          </a:blip>
          <a:srcRect/>
          <a:stretch/>
        </p:blipFill>
        <p:spPr>
          <a:xfrm>
            <a:off x="4428365" y="3854498"/>
            <a:ext cx="495300" cy="495300"/>
          </a:xfrm>
          <a:prstGeom prst="rect">
            <a:avLst/>
          </a:prstGeom>
          <a:noFill/>
          <a:ln>
            <a:noFill/>
          </a:ln>
        </p:spPr>
      </p:pic>
      <p:pic>
        <p:nvPicPr>
          <p:cNvPr id="74" name="Google Shape;111;p13" descr="image.png">
            <a:extLst>
              <a:ext uri="{FF2B5EF4-FFF2-40B4-BE49-F238E27FC236}">
                <a16:creationId xmlns:a16="http://schemas.microsoft.com/office/drawing/2014/main" id="{47B6A5C6-A7BF-9C06-A60D-BBF63D76FB79}"/>
              </a:ext>
            </a:extLst>
          </p:cNvPr>
          <p:cNvPicPr preferRelativeResize="0"/>
          <p:nvPr/>
        </p:nvPicPr>
        <p:blipFill rotWithShape="1">
          <a:blip r:embed="rId13">
            <a:alphaModFix/>
          </a:blip>
          <a:srcRect/>
          <a:stretch/>
        </p:blipFill>
        <p:spPr>
          <a:xfrm>
            <a:off x="8263815" y="3854498"/>
            <a:ext cx="495300" cy="495300"/>
          </a:xfrm>
          <a:prstGeom prst="rect">
            <a:avLst/>
          </a:prstGeom>
          <a:noFill/>
          <a:ln>
            <a:noFill/>
          </a:ln>
        </p:spPr>
      </p:pic>
      <p:pic>
        <p:nvPicPr>
          <p:cNvPr id="76" name="Google Shape;115;p13" descr="image.png">
            <a:extLst>
              <a:ext uri="{FF2B5EF4-FFF2-40B4-BE49-F238E27FC236}">
                <a16:creationId xmlns:a16="http://schemas.microsoft.com/office/drawing/2014/main" id="{FBF69B02-4720-23C6-E2DE-AFB8DA6EC1C5}"/>
              </a:ext>
            </a:extLst>
          </p:cNvPr>
          <p:cNvPicPr preferRelativeResize="0"/>
          <p:nvPr/>
        </p:nvPicPr>
        <p:blipFill rotWithShape="1">
          <a:blip r:embed="rId14">
            <a:alphaModFix/>
          </a:blip>
          <a:srcRect/>
          <a:stretch/>
        </p:blipFill>
        <p:spPr>
          <a:xfrm>
            <a:off x="697840" y="3987848"/>
            <a:ext cx="285750" cy="228600"/>
          </a:xfrm>
          <a:prstGeom prst="rect">
            <a:avLst/>
          </a:prstGeom>
          <a:noFill/>
          <a:ln>
            <a:noFill/>
          </a:ln>
        </p:spPr>
      </p:pic>
      <p:sp>
        <p:nvSpPr>
          <p:cNvPr id="78" name="Google Shape;116;p13">
            <a:extLst>
              <a:ext uri="{FF2B5EF4-FFF2-40B4-BE49-F238E27FC236}">
                <a16:creationId xmlns:a16="http://schemas.microsoft.com/office/drawing/2014/main" id="{F597F3B9-03C0-7405-7707-3B48F4C5F4C5}"/>
              </a:ext>
            </a:extLst>
          </p:cNvPr>
          <p:cNvSpPr txBox="1"/>
          <p:nvPr/>
        </p:nvSpPr>
        <p:spPr>
          <a:xfrm>
            <a:off x="1240765" y="3892598"/>
            <a:ext cx="2210276" cy="2000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25" b="1" i="0" u="none" strike="noStrike" cap="none">
                <a:solidFill>
                  <a:srgbClr val="FFFFFF"/>
                </a:solidFill>
                <a:latin typeface="Comfortaa"/>
                <a:ea typeface="Comfortaa"/>
                <a:cs typeface="Comfortaa"/>
                <a:sym typeface="Comfortaa"/>
              </a:rPr>
              <a:t>Partenariato ATS</a:t>
            </a:r>
            <a:endParaRPr/>
          </a:p>
        </p:txBody>
      </p:sp>
      <p:sp>
        <p:nvSpPr>
          <p:cNvPr id="80" name="Google Shape;117;p13">
            <a:extLst>
              <a:ext uri="{FF2B5EF4-FFF2-40B4-BE49-F238E27FC236}">
                <a16:creationId xmlns:a16="http://schemas.microsoft.com/office/drawing/2014/main" id="{85B709BC-1102-3A8D-6BF0-9EA27EDA89AE}"/>
              </a:ext>
            </a:extLst>
          </p:cNvPr>
          <p:cNvSpPr txBox="1"/>
          <p:nvPr/>
        </p:nvSpPr>
        <p:spPr>
          <a:xfrm>
            <a:off x="1240765" y="4111673"/>
            <a:ext cx="2105025" cy="2000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b="0" i="0" u="none" strike="noStrike" cap="none">
                <a:solidFill>
                  <a:srgbClr val="CBD5E1"/>
                </a:solidFill>
                <a:latin typeface="Afacad Flux Medium"/>
                <a:ea typeface="Afacad Flux Medium"/>
                <a:cs typeface="Afacad Flux Medium"/>
                <a:sym typeface="Afacad Flux Medium"/>
              </a:rPr>
              <a:t>MPMI + Organismi di Ricerca (OdR)</a:t>
            </a:r>
            <a:endParaRPr/>
          </a:p>
        </p:txBody>
      </p:sp>
      <p:pic>
        <p:nvPicPr>
          <p:cNvPr id="82" name="Google Shape;118;p13" descr="image.png">
            <a:extLst>
              <a:ext uri="{FF2B5EF4-FFF2-40B4-BE49-F238E27FC236}">
                <a16:creationId xmlns:a16="http://schemas.microsoft.com/office/drawing/2014/main" id="{D60C5401-C64C-369D-D3FC-8BB72E9F83DC}"/>
              </a:ext>
            </a:extLst>
          </p:cNvPr>
          <p:cNvPicPr preferRelativeResize="0"/>
          <p:nvPr/>
        </p:nvPicPr>
        <p:blipFill rotWithShape="1">
          <a:blip r:embed="rId15">
            <a:alphaModFix/>
          </a:blip>
          <a:srcRect/>
          <a:stretch/>
        </p:blipFill>
        <p:spPr>
          <a:xfrm>
            <a:off x="4561715" y="3987848"/>
            <a:ext cx="228600" cy="228600"/>
          </a:xfrm>
          <a:prstGeom prst="rect">
            <a:avLst/>
          </a:prstGeom>
          <a:noFill/>
          <a:ln>
            <a:noFill/>
          </a:ln>
        </p:spPr>
      </p:pic>
      <p:sp>
        <p:nvSpPr>
          <p:cNvPr id="84" name="Google Shape;119;p13">
            <a:extLst>
              <a:ext uri="{FF2B5EF4-FFF2-40B4-BE49-F238E27FC236}">
                <a16:creationId xmlns:a16="http://schemas.microsoft.com/office/drawing/2014/main" id="{9A836C9F-A49C-C5CF-6360-C48A5049946B}"/>
              </a:ext>
            </a:extLst>
          </p:cNvPr>
          <p:cNvSpPr txBox="1"/>
          <p:nvPr/>
        </p:nvSpPr>
        <p:spPr>
          <a:xfrm>
            <a:off x="5076065" y="3892598"/>
            <a:ext cx="1640205" cy="2000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25" b="1" i="0" u="none" strike="noStrike" cap="none">
                <a:solidFill>
                  <a:srgbClr val="FFFFFF"/>
                </a:solidFill>
                <a:latin typeface="Comfortaa"/>
                <a:ea typeface="Comfortaa"/>
                <a:cs typeface="Comfortaa"/>
                <a:sym typeface="Comfortaa"/>
              </a:rPr>
              <a:t>Allineamento S3</a:t>
            </a:r>
            <a:endParaRPr/>
          </a:p>
        </p:txBody>
      </p:sp>
      <p:sp>
        <p:nvSpPr>
          <p:cNvPr id="86" name="Google Shape;120;p13">
            <a:extLst>
              <a:ext uri="{FF2B5EF4-FFF2-40B4-BE49-F238E27FC236}">
                <a16:creationId xmlns:a16="http://schemas.microsoft.com/office/drawing/2014/main" id="{0BACDD71-3EDB-515F-F861-EC78E971D06D}"/>
              </a:ext>
            </a:extLst>
          </p:cNvPr>
          <p:cNvSpPr txBox="1"/>
          <p:nvPr/>
        </p:nvSpPr>
        <p:spPr>
          <a:xfrm>
            <a:off x="5076065" y="4111673"/>
            <a:ext cx="1562100" cy="2000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b="0" i="0" u="none" strike="noStrike" cap="none">
                <a:solidFill>
                  <a:srgbClr val="CBD5E1"/>
                </a:solidFill>
                <a:latin typeface="Afacad Flux Medium"/>
                <a:ea typeface="Afacad Flux Medium"/>
                <a:cs typeface="Afacad Flux Medium"/>
                <a:sym typeface="Afacad Flux Medium"/>
              </a:rPr>
              <a:t>Settori Strategici Regionali</a:t>
            </a:r>
            <a:endParaRPr/>
          </a:p>
        </p:txBody>
      </p:sp>
      <p:pic>
        <p:nvPicPr>
          <p:cNvPr id="88" name="Google Shape;121;p13" descr="image.png">
            <a:extLst>
              <a:ext uri="{FF2B5EF4-FFF2-40B4-BE49-F238E27FC236}">
                <a16:creationId xmlns:a16="http://schemas.microsoft.com/office/drawing/2014/main" id="{3D4D545D-1F6C-0D33-10D6-F774F77D614F}"/>
              </a:ext>
            </a:extLst>
          </p:cNvPr>
          <p:cNvPicPr preferRelativeResize="0"/>
          <p:nvPr/>
        </p:nvPicPr>
        <p:blipFill rotWithShape="1">
          <a:blip r:embed="rId16">
            <a:alphaModFix/>
          </a:blip>
          <a:srcRect/>
          <a:stretch/>
        </p:blipFill>
        <p:spPr>
          <a:xfrm>
            <a:off x="8425740" y="3987848"/>
            <a:ext cx="171450" cy="228600"/>
          </a:xfrm>
          <a:prstGeom prst="rect">
            <a:avLst/>
          </a:prstGeom>
          <a:noFill/>
          <a:ln>
            <a:noFill/>
          </a:ln>
        </p:spPr>
      </p:pic>
      <p:sp>
        <p:nvSpPr>
          <p:cNvPr id="90" name="Google Shape;122;p13">
            <a:extLst>
              <a:ext uri="{FF2B5EF4-FFF2-40B4-BE49-F238E27FC236}">
                <a16:creationId xmlns:a16="http://schemas.microsoft.com/office/drawing/2014/main" id="{B7DE6E3D-86AC-2334-00A0-BCC539CA680D}"/>
              </a:ext>
            </a:extLst>
          </p:cNvPr>
          <p:cNvSpPr txBox="1"/>
          <p:nvPr/>
        </p:nvSpPr>
        <p:spPr>
          <a:xfrm>
            <a:off x="8911515" y="3892598"/>
            <a:ext cx="2200275" cy="2000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425" b="1" i="0" u="none" strike="noStrike" cap="none">
                <a:solidFill>
                  <a:srgbClr val="FFFFFF"/>
                </a:solidFill>
                <a:latin typeface="Comfortaa"/>
                <a:ea typeface="Comfortaa"/>
                <a:cs typeface="Comfortaa"/>
                <a:sym typeface="Comfortaa"/>
              </a:rPr>
              <a:t>Graduatoria</a:t>
            </a:r>
            <a:endParaRPr/>
          </a:p>
        </p:txBody>
      </p:sp>
      <p:sp>
        <p:nvSpPr>
          <p:cNvPr id="92" name="Google Shape;123;p13">
            <a:extLst>
              <a:ext uri="{FF2B5EF4-FFF2-40B4-BE49-F238E27FC236}">
                <a16:creationId xmlns:a16="http://schemas.microsoft.com/office/drawing/2014/main" id="{76A63486-B67C-9F64-D57C-9355AFA84EF2}"/>
              </a:ext>
            </a:extLst>
          </p:cNvPr>
          <p:cNvSpPr txBox="1"/>
          <p:nvPr/>
        </p:nvSpPr>
        <p:spPr>
          <a:xfrm>
            <a:off x="8911515" y="4111673"/>
            <a:ext cx="2095500" cy="2000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b="0" i="0" u="none" strike="noStrike" cap="none">
                <a:solidFill>
                  <a:srgbClr val="CBD5E1"/>
                </a:solidFill>
                <a:latin typeface="Afacad Flux Medium"/>
                <a:ea typeface="Afacad Flux Medium"/>
                <a:cs typeface="Afacad Flux Medium"/>
                <a:sym typeface="Afacad Flux Medium"/>
              </a:rPr>
              <a:t>Valutazione di Merito e Innovazione</a:t>
            </a:r>
            <a:endParaRPr/>
          </a:p>
        </p:txBody>
      </p:sp>
      <p:pic>
        <p:nvPicPr>
          <p:cNvPr id="94" name="Google Shape;85;p13" descr="image.png">
            <a:extLst>
              <a:ext uri="{FF2B5EF4-FFF2-40B4-BE49-F238E27FC236}">
                <a16:creationId xmlns:a16="http://schemas.microsoft.com/office/drawing/2014/main" id="{057CFF53-7482-7229-B259-853A72E186D1}"/>
              </a:ext>
            </a:extLst>
          </p:cNvPr>
          <p:cNvPicPr preferRelativeResize="0"/>
          <p:nvPr/>
        </p:nvPicPr>
        <p:blipFill rotWithShape="1">
          <a:blip r:embed="rId17">
            <a:alphaModFix/>
          </a:blip>
          <a:srcRect/>
          <a:stretch/>
        </p:blipFill>
        <p:spPr>
          <a:xfrm>
            <a:off x="365000" y="5213852"/>
            <a:ext cx="11334750" cy="990600"/>
          </a:xfrm>
          <a:prstGeom prst="rect">
            <a:avLst/>
          </a:prstGeom>
          <a:noFill/>
          <a:ln>
            <a:noFill/>
          </a:ln>
        </p:spPr>
      </p:pic>
      <p:sp>
        <p:nvSpPr>
          <p:cNvPr id="96" name="Google Shape;94;p13">
            <a:extLst>
              <a:ext uri="{FF2B5EF4-FFF2-40B4-BE49-F238E27FC236}">
                <a16:creationId xmlns:a16="http://schemas.microsoft.com/office/drawing/2014/main" id="{86A71C2B-82BD-A79D-A5FE-59AB6571A3D3}"/>
              </a:ext>
            </a:extLst>
          </p:cNvPr>
          <p:cNvSpPr txBox="1"/>
          <p:nvPr/>
        </p:nvSpPr>
        <p:spPr>
          <a:xfrm>
            <a:off x="565025" y="5375777"/>
            <a:ext cx="10934700" cy="16192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975" b="1" i="0" u="none" strike="noStrike" cap="none">
                <a:solidFill>
                  <a:srgbClr val="DCFD8B"/>
                </a:solidFill>
                <a:latin typeface="Afacad Flux"/>
                <a:ea typeface="Afacad Flux"/>
                <a:cs typeface="Afacad Flux"/>
                <a:sym typeface="Afacad Flux"/>
              </a:rPr>
              <a:t>PERCORSO DI CANDIDATURA &amp; IMPATTO</a:t>
            </a:r>
            <a:endParaRPr/>
          </a:p>
        </p:txBody>
      </p:sp>
      <p:pic>
        <p:nvPicPr>
          <p:cNvPr id="98" name="Google Shape;112;p13" descr="image.png">
            <a:extLst>
              <a:ext uri="{FF2B5EF4-FFF2-40B4-BE49-F238E27FC236}">
                <a16:creationId xmlns:a16="http://schemas.microsoft.com/office/drawing/2014/main" id="{6BFB893E-0D10-B8E6-C6CB-F185A65D23B1}"/>
              </a:ext>
            </a:extLst>
          </p:cNvPr>
          <p:cNvPicPr preferRelativeResize="0"/>
          <p:nvPr/>
        </p:nvPicPr>
        <p:blipFill rotWithShape="1">
          <a:blip r:embed="rId18">
            <a:alphaModFix/>
          </a:blip>
          <a:srcRect/>
          <a:stretch/>
        </p:blipFill>
        <p:spPr>
          <a:xfrm>
            <a:off x="3189162" y="5771064"/>
            <a:ext cx="95250" cy="152400"/>
          </a:xfrm>
          <a:prstGeom prst="rect">
            <a:avLst/>
          </a:prstGeom>
          <a:noFill/>
          <a:ln>
            <a:noFill/>
          </a:ln>
        </p:spPr>
      </p:pic>
      <p:pic>
        <p:nvPicPr>
          <p:cNvPr id="100" name="Google Shape;113;p13" descr="image.png">
            <a:extLst>
              <a:ext uri="{FF2B5EF4-FFF2-40B4-BE49-F238E27FC236}">
                <a16:creationId xmlns:a16="http://schemas.microsoft.com/office/drawing/2014/main" id="{17236027-3ABA-2C9C-B149-02B3A9967F30}"/>
              </a:ext>
            </a:extLst>
          </p:cNvPr>
          <p:cNvPicPr preferRelativeResize="0"/>
          <p:nvPr/>
        </p:nvPicPr>
        <p:blipFill rotWithShape="1">
          <a:blip r:embed="rId18">
            <a:alphaModFix/>
          </a:blip>
          <a:srcRect/>
          <a:stretch/>
        </p:blipFill>
        <p:spPr>
          <a:xfrm>
            <a:off x="5984750" y="5771064"/>
            <a:ext cx="95250" cy="152400"/>
          </a:xfrm>
          <a:prstGeom prst="rect">
            <a:avLst/>
          </a:prstGeom>
          <a:noFill/>
          <a:ln>
            <a:noFill/>
          </a:ln>
        </p:spPr>
      </p:pic>
      <p:pic>
        <p:nvPicPr>
          <p:cNvPr id="102" name="Google Shape;114;p13" descr="image.png">
            <a:extLst>
              <a:ext uri="{FF2B5EF4-FFF2-40B4-BE49-F238E27FC236}">
                <a16:creationId xmlns:a16="http://schemas.microsoft.com/office/drawing/2014/main" id="{3209022E-DF23-072B-8D91-43FC6918ACCA}"/>
              </a:ext>
            </a:extLst>
          </p:cNvPr>
          <p:cNvPicPr preferRelativeResize="0"/>
          <p:nvPr/>
        </p:nvPicPr>
        <p:blipFill rotWithShape="1">
          <a:blip r:embed="rId18">
            <a:alphaModFix/>
          </a:blip>
          <a:srcRect/>
          <a:stretch/>
        </p:blipFill>
        <p:spPr>
          <a:xfrm>
            <a:off x="8780337" y="5771064"/>
            <a:ext cx="95250" cy="152400"/>
          </a:xfrm>
          <a:prstGeom prst="rect">
            <a:avLst/>
          </a:prstGeom>
          <a:noFill/>
          <a:ln>
            <a:noFill/>
          </a:ln>
        </p:spPr>
      </p:pic>
      <p:pic>
        <p:nvPicPr>
          <p:cNvPr id="104" name="Google Shape;124;p13" descr="image.png">
            <a:extLst>
              <a:ext uri="{FF2B5EF4-FFF2-40B4-BE49-F238E27FC236}">
                <a16:creationId xmlns:a16="http://schemas.microsoft.com/office/drawing/2014/main" id="{0549BCE5-AFB5-4E8C-4971-54C0FFC61772}"/>
              </a:ext>
            </a:extLst>
          </p:cNvPr>
          <p:cNvPicPr preferRelativeResize="0"/>
          <p:nvPr/>
        </p:nvPicPr>
        <p:blipFill rotWithShape="1">
          <a:blip r:embed="rId19">
            <a:alphaModFix/>
          </a:blip>
          <a:srcRect/>
          <a:stretch/>
        </p:blipFill>
        <p:spPr>
          <a:xfrm>
            <a:off x="1067468" y="5761539"/>
            <a:ext cx="171450" cy="171450"/>
          </a:xfrm>
          <a:prstGeom prst="rect">
            <a:avLst/>
          </a:prstGeom>
          <a:noFill/>
          <a:ln>
            <a:noFill/>
          </a:ln>
        </p:spPr>
      </p:pic>
      <p:sp>
        <p:nvSpPr>
          <p:cNvPr id="106" name="Google Shape;125;p13">
            <a:extLst>
              <a:ext uri="{FF2B5EF4-FFF2-40B4-BE49-F238E27FC236}">
                <a16:creationId xmlns:a16="http://schemas.microsoft.com/office/drawing/2014/main" id="{53147739-2C54-4E91-D05C-CBEE30FD3D63}"/>
              </a:ext>
            </a:extLst>
          </p:cNvPr>
          <p:cNvSpPr txBox="1"/>
          <p:nvPr/>
        </p:nvSpPr>
        <p:spPr>
          <a:xfrm>
            <a:off x="1334167" y="5747252"/>
            <a:ext cx="1495425" cy="1846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b="0" i="0" u="none" strike="noStrike" cap="none" dirty="0">
                <a:solidFill>
                  <a:srgbClr val="FFFFFF"/>
                </a:solidFill>
                <a:latin typeface="Afacad Flux SemiBold"/>
                <a:ea typeface="Afacad Flux SemiBold"/>
                <a:cs typeface="Afacad Flux SemiBold"/>
                <a:sym typeface="Afacad Flux SemiBold"/>
              </a:rPr>
              <a:t>1. </a:t>
            </a:r>
            <a:r>
              <a:rPr lang="en-US" sz="1200" b="0" i="0" u="none" strike="noStrike" cap="none" dirty="0" err="1">
                <a:solidFill>
                  <a:srgbClr val="FFFFFF"/>
                </a:solidFill>
                <a:latin typeface="Afacad Flux SemiBold"/>
                <a:ea typeface="Afacad Flux SemiBold"/>
                <a:cs typeface="Afacad Flux SemiBold"/>
                <a:sym typeface="Afacad Flux SemiBold"/>
              </a:rPr>
              <a:t>Definisci</a:t>
            </a:r>
            <a:r>
              <a:rPr lang="en-US" sz="1200" b="0" i="0" u="none" strike="noStrike" cap="none" dirty="0">
                <a:solidFill>
                  <a:srgbClr val="FFFFFF"/>
                </a:solidFill>
                <a:latin typeface="Afacad Flux SemiBold"/>
                <a:ea typeface="Afacad Flux SemiBold"/>
                <a:cs typeface="Afacad Flux SemiBold"/>
                <a:sym typeface="Afacad Flux SemiBold"/>
              </a:rPr>
              <a:t> </a:t>
            </a:r>
            <a:r>
              <a:rPr lang="en-US" sz="1200" b="0" i="0" u="none" strike="noStrike" cap="none" dirty="0" err="1">
                <a:solidFill>
                  <a:srgbClr val="FFFFFF"/>
                </a:solidFill>
                <a:latin typeface="Afacad Flux SemiBold"/>
                <a:ea typeface="Afacad Flux SemiBold"/>
                <a:cs typeface="Afacad Flux SemiBold"/>
                <a:sym typeface="Afacad Flux SemiBold"/>
              </a:rPr>
              <a:t>Ambito</a:t>
            </a:r>
            <a:r>
              <a:rPr lang="en-US" sz="1200" b="0" i="0" u="none" strike="noStrike" cap="none" dirty="0">
                <a:solidFill>
                  <a:srgbClr val="FFFFFF"/>
                </a:solidFill>
                <a:latin typeface="Afacad Flux SemiBold"/>
                <a:ea typeface="Afacad Flux SemiBold"/>
                <a:cs typeface="Afacad Flux SemiBold"/>
                <a:sym typeface="Afacad Flux SemiBold"/>
              </a:rPr>
              <a:t> S3</a:t>
            </a:r>
            <a:endParaRPr dirty="0"/>
          </a:p>
        </p:txBody>
      </p:sp>
      <p:pic>
        <p:nvPicPr>
          <p:cNvPr id="108" name="Google Shape;126;p13" descr="image.png">
            <a:extLst>
              <a:ext uri="{FF2B5EF4-FFF2-40B4-BE49-F238E27FC236}">
                <a16:creationId xmlns:a16="http://schemas.microsoft.com/office/drawing/2014/main" id="{D980FC78-8AFF-AA20-80FA-D7B80D45BF6A}"/>
              </a:ext>
            </a:extLst>
          </p:cNvPr>
          <p:cNvPicPr preferRelativeResize="0"/>
          <p:nvPr/>
        </p:nvPicPr>
        <p:blipFill rotWithShape="1">
          <a:blip r:embed="rId20">
            <a:alphaModFix/>
          </a:blip>
          <a:srcRect/>
          <a:stretch/>
        </p:blipFill>
        <p:spPr>
          <a:xfrm>
            <a:off x="3982118" y="5761539"/>
            <a:ext cx="219075" cy="171450"/>
          </a:xfrm>
          <a:prstGeom prst="rect">
            <a:avLst/>
          </a:prstGeom>
          <a:noFill/>
          <a:ln>
            <a:noFill/>
          </a:ln>
        </p:spPr>
      </p:pic>
      <p:sp>
        <p:nvSpPr>
          <p:cNvPr id="110" name="Google Shape;127;p13">
            <a:extLst>
              <a:ext uri="{FF2B5EF4-FFF2-40B4-BE49-F238E27FC236}">
                <a16:creationId xmlns:a16="http://schemas.microsoft.com/office/drawing/2014/main" id="{7E73505C-1814-410C-D123-7CE0C85B62CF}"/>
              </a:ext>
            </a:extLst>
          </p:cNvPr>
          <p:cNvSpPr txBox="1"/>
          <p:nvPr/>
        </p:nvSpPr>
        <p:spPr>
          <a:xfrm>
            <a:off x="4296442" y="5747252"/>
            <a:ext cx="1459708" cy="1846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b="0" i="0" u="none" strike="noStrike" cap="none" dirty="0">
                <a:solidFill>
                  <a:srgbClr val="FFFFFF"/>
                </a:solidFill>
                <a:latin typeface="Afacad Flux SemiBold"/>
                <a:ea typeface="Afacad Flux SemiBold"/>
                <a:cs typeface="Afacad Flux SemiBold"/>
                <a:sym typeface="Afacad Flux SemiBold"/>
              </a:rPr>
              <a:t>2. </a:t>
            </a:r>
            <a:r>
              <a:rPr lang="en-US" sz="1200" b="0" i="0" u="none" strike="noStrike" cap="none" dirty="0" err="1">
                <a:solidFill>
                  <a:srgbClr val="FFFFFF"/>
                </a:solidFill>
                <a:latin typeface="Afacad Flux SemiBold"/>
                <a:ea typeface="Afacad Flux SemiBold"/>
                <a:cs typeface="Afacad Flux SemiBold"/>
                <a:sym typeface="Afacad Flux SemiBold"/>
              </a:rPr>
              <a:t>Costituzione</a:t>
            </a:r>
            <a:r>
              <a:rPr lang="en-US" sz="1200" b="0" i="0" u="none" strike="noStrike" cap="none" dirty="0">
                <a:solidFill>
                  <a:srgbClr val="FFFFFF"/>
                </a:solidFill>
                <a:latin typeface="Afacad Flux SemiBold"/>
                <a:ea typeface="Afacad Flux SemiBold"/>
                <a:cs typeface="Afacad Flux SemiBold"/>
                <a:sym typeface="Afacad Flux SemiBold"/>
              </a:rPr>
              <a:t> ATS</a:t>
            </a:r>
            <a:endParaRPr dirty="0"/>
          </a:p>
        </p:txBody>
      </p:sp>
      <p:pic>
        <p:nvPicPr>
          <p:cNvPr id="112" name="Google Shape;128;p13" descr="image.png">
            <a:extLst>
              <a:ext uri="{FF2B5EF4-FFF2-40B4-BE49-F238E27FC236}">
                <a16:creationId xmlns:a16="http://schemas.microsoft.com/office/drawing/2014/main" id="{9C266136-9170-D225-717D-B9BDA774187A}"/>
              </a:ext>
            </a:extLst>
          </p:cNvPr>
          <p:cNvPicPr preferRelativeResize="0"/>
          <p:nvPr/>
        </p:nvPicPr>
        <p:blipFill rotWithShape="1">
          <a:blip r:embed="rId21">
            <a:alphaModFix/>
          </a:blip>
          <a:srcRect/>
          <a:stretch/>
        </p:blipFill>
        <p:spPr>
          <a:xfrm>
            <a:off x="6572918" y="5761539"/>
            <a:ext cx="171450" cy="171450"/>
          </a:xfrm>
          <a:prstGeom prst="rect">
            <a:avLst/>
          </a:prstGeom>
          <a:noFill/>
          <a:ln>
            <a:noFill/>
          </a:ln>
        </p:spPr>
      </p:pic>
      <p:sp>
        <p:nvSpPr>
          <p:cNvPr id="114" name="Google Shape;129;p13">
            <a:extLst>
              <a:ext uri="{FF2B5EF4-FFF2-40B4-BE49-F238E27FC236}">
                <a16:creationId xmlns:a16="http://schemas.microsoft.com/office/drawing/2014/main" id="{13F01156-2002-C0C2-F76F-935C9FABF5F2}"/>
              </a:ext>
            </a:extLst>
          </p:cNvPr>
          <p:cNvSpPr txBox="1"/>
          <p:nvPr/>
        </p:nvSpPr>
        <p:spPr>
          <a:xfrm>
            <a:off x="6839617" y="5747252"/>
            <a:ext cx="1845470" cy="1846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b="0" i="0" u="none" strike="noStrike" cap="none" dirty="0">
                <a:solidFill>
                  <a:srgbClr val="FFFFFF"/>
                </a:solidFill>
                <a:latin typeface="Afacad Flux SemiBold"/>
                <a:ea typeface="Afacad Flux SemiBold"/>
                <a:cs typeface="Afacad Flux SemiBold"/>
                <a:sym typeface="Afacad Flux SemiBold"/>
              </a:rPr>
              <a:t>3. </a:t>
            </a:r>
            <a:r>
              <a:rPr lang="en-US" sz="1200" b="0" i="0" u="none" strike="noStrike" cap="none" dirty="0" err="1">
                <a:solidFill>
                  <a:srgbClr val="FFFFFF"/>
                </a:solidFill>
                <a:latin typeface="Afacad Flux SemiBold"/>
                <a:ea typeface="Afacad Flux SemiBold"/>
                <a:cs typeface="Afacad Flux SemiBold"/>
                <a:sym typeface="Afacad Flux SemiBold"/>
              </a:rPr>
              <a:t>Sviluppo</a:t>
            </a:r>
            <a:r>
              <a:rPr lang="en-US" sz="1200" b="0" i="0" u="none" strike="noStrike" cap="none" dirty="0">
                <a:solidFill>
                  <a:srgbClr val="FFFFFF"/>
                </a:solidFill>
                <a:latin typeface="Afacad Flux SemiBold"/>
                <a:ea typeface="Afacad Flux SemiBold"/>
                <a:cs typeface="Afacad Flux SemiBold"/>
                <a:sym typeface="Afacad Flux SemiBold"/>
              </a:rPr>
              <a:t> Progetto R&amp;S</a:t>
            </a:r>
            <a:endParaRPr dirty="0"/>
          </a:p>
        </p:txBody>
      </p:sp>
      <p:pic>
        <p:nvPicPr>
          <p:cNvPr id="116" name="Google Shape;130;p13" descr="image.png">
            <a:extLst>
              <a:ext uri="{FF2B5EF4-FFF2-40B4-BE49-F238E27FC236}">
                <a16:creationId xmlns:a16="http://schemas.microsoft.com/office/drawing/2014/main" id="{590DDEE2-827F-5E94-5022-598B3526B245}"/>
              </a:ext>
            </a:extLst>
          </p:cNvPr>
          <p:cNvPicPr preferRelativeResize="0"/>
          <p:nvPr/>
        </p:nvPicPr>
        <p:blipFill rotWithShape="1">
          <a:blip r:embed="rId22">
            <a:alphaModFix/>
          </a:blip>
          <a:srcRect/>
          <a:stretch/>
        </p:blipFill>
        <p:spPr>
          <a:xfrm>
            <a:off x="9235156" y="5761539"/>
            <a:ext cx="171450" cy="171450"/>
          </a:xfrm>
          <a:prstGeom prst="rect">
            <a:avLst/>
          </a:prstGeom>
          <a:noFill/>
          <a:ln>
            <a:noFill/>
          </a:ln>
        </p:spPr>
      </p:pic>
      <p:sp>
        <p:nvSpPr>
          <p:cNvPr id="118" name="Google Shape;131;p13">
            <a:extLst>
              <a:ext uri="{FF2B5EF4-FFF2-40B4-BE49-F238E27FC236}">
                <a16:creationId xmlns:a16="http://schemas.microsoft.com/office/drawing/2014/main" id="{5B51042A-021D-62B9-4361-8495492B6152}"/>
              </a:ext>
            </a:extLst>
          </p:cNvPr>
          <p:cNvSpPr txBox="1"/>
          <p:nvPr/>
        </p:nvSpPr>
        <p:spPr>
          <a:xfrm>
            <a:off x="9501855" y="5747252"/>
            <a:ext cx="1997869" cy="18573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b="0" i="0" u="none" strike="noStrike" cap="none" dirty="0">
                <a:solidFill>
                  <a:srgbClr val="FFFFFF"/>
                </a:solidFill>
                <a:latin typeface="Afacad Flux SemiBold"/>
                <a:ea typeface="Afacad Flux SemiBold"/>
                <a:cs typeface="Afacad Flux SemiBold"/>
                <a:sym typeface="Afacad Flux SemiBold"/>
              </a:rPr>
              <a:t>4. </a:t>
            </a:r>
            <a:r>
              <a:rPr lang="en-US" sz="1200" b="0" i="0" u="none" strike="noStrike" cap="none" dirty="0" err="1">
                <a:solidFill>
                  <a:srgbClr val="FFFFFF"/>
                </a:solidFill>
                <a:latin typeface="Afacad Flux SemiBold"/>
                <a:ea typeface="Afacad Flux SemiBold"/>
                <a:cs typeface="Afacad Flux SemiBold"/>
                <a:sym typeface="Afacad Flux SemiBold"/>
              </a:rPr>
              <a:t>Trasferimento</a:t>
            </a:r>
            <a:r>
              <a:rPr lang="en-US" sz="1200" b="0" i="0" u="none" strike="noStrike" cap="none" dirty="0">
                <a:solidFill>
                  <a:srgbClr val="FFFFFF"/>
                </a:solidFill>
                <a:latin typeface="Afacad Flux SemiBold"/>
                <a:ea typeface="Afacad Flux SemiBold"/>
                <a:cs typeface="Afacad Flux SemiBold"/>
                <a:sym typeface="Afacad Flux SemiBold"/>
              </a:rPr>
              <a:t> Tecnologico</a:t>
            </a:r>
            <a:endParaRPr dirty="0"/>
          </a:p>
        </p:txBody>
      </p:sp>
    </p:spTree>
    <p:extLst>
      <p:ext uri="{BB962C8B-B14F-4D97-AF65-F5344CB8AC3E}">
        <p14:creationId xmlns:p14="http://schemas.microsoft.com/office/powerpoint/2010/main" val="84757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8">
    <p:bg>
      <p:bgPr>
        <a:solidFill>
          <a:srgbClr val="F5F7F2"/>
        </a:solidFill>
        <a:effectLst/>
      </p:bgPr>
    </p:bg>
    <p:spTree>
      <p:nvGrpSpPr>
        <p:cNvPr id="1" name=""/>
        <p:cNvGrpSpPr/>
        <p:nvPr/>
      </p:nvGrpSpPr>
      <p:grpSpPr>
        <a:xfrm>
          <a:off x="0" y="0"/>
          <a:ext cx="0" cy="0"/>
          <a:chOff x="0" y="0"/>
          <a:chExt cx="0" cy="0"/>
        </a:xfrm>
      </p:grpSpPr>
      <p:sp>
        <p:nvSpPr>
          <p:cNvPr id="2" name="Text 0"/>
          <p:cNvSpPr/>
          <p:nvPr/>
        </p:nvSpPr>
        <p:spPr>
          <a:xfrm>
            <a:off x="640080" y="548640"/>
            <a:ext cx="8229600" cy="292608"/>
          </a:xfrm>
          <a:prstGeom prst="rect">
            <a:avLst/>
          </a:prstGeom>
          <a:noFill/>
          <a:ln/>
        </p:spPr>
        <p:txBody>
          <a:bodyPr wrap="square" rtlCol="0" anchor="ctr"/>
          <a:lstStyle/>
          <a:p>
            <a:pPr marL="0" indent="0" algn="l">
              <a:buNone/>
            </a:pPr>
            <a:r>
              <a:rPr lang="en-US" sz="1250" b="1" kern="0" spc="300" dirty="0">
                <a:solidFill>
                  <a:srgbClr val="2C5F2D"/>
                </a:solidFill>
                <a:latin typeface="Calibri" pitchFamily="34" charset="0"/>
                <a:ea typeface="Calibri" pitchFamily="34" charset="-122"/>
                <a:cs typeface="Calibri" pitchFamily="34" charset="-120"/>
              </a:rPr>
              <a:t>CHI SIAMO</a:t>
            </a:r>
            <a:endParaRPr lang="en-US" sz="1250" dirty="0"/>
          </a:p>
        </p:txBody>
      </p:sp>
      <p:sp>
        <p:nvSpPr>
          <p:cNvPr id="3" name="Text 1"/>
          <p:cNvSpPr/>
          <p:nvPr/>
        </p:nvSpPr>
        <p:spPr>
          <a:xfrm>
            <a:off x="621792" y="841248"/>
            <a:ext cx="10058400" cy="731520"/>
          </a:xfrm>
          <a:prstGeom prst="rect">
            <a:avLst/>
          </a:prstGeom>
          <a:noFill/>
          <a:ln/>
        </p:spPr>
        <p:txBody>
          <a:bodyPr wrap="square" rtlCol="0" anchor="ctr"/>
          <a:lstStyle/>
          <a:p>
            <a:pPr marL="0" indent="0">
              <a:buNone/>
            </a:pPr>
            <a:r>
              <a:rPr lang="en-US" sz="3400" b="1" dirty="0">
                <a:solidFill>
                  <a:srgbClr val="1F2B22"/>
                </a:solidFill>
                <a:latin typeface="Cambria" pitchFamily="34" charset="0"/>
                <a:ea typeface="Cambria" pitchFamily="34" charset="-122"/>
                <a:cs typeface="Cambria" pitchFamily="34" charset="-120"/>
              </a:rPr>
              <a:t>Il partenariato (ATS)</a:t>
            </a:r>
            <a:endParaRPr lang="en-US" sz="3400" dirty="0"/>
          </a:p>
        </p:txBody>
      </p:sp>
      <p:sp>
        <p:nvSpPr>
          <p:cNvPr id="4" name="Shape 2"/>
          <p:cNvSpPr/>
          <p:nvPr/>
        </p:nvSpPr>
        <p:spPr>
          <a:xfrm>
            <a:off x="640080" y="1828800"/>
            <a:ext cx="5394960" cy="2057400"/>
          </a:xfrm>
          <a:prstGeom prst="roundRect">
            <a:avLst>
              <a:gd name="adj" fmla="val 4444"/>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5" name="Shape 3"/>
          <p:cNvSpPr/>
          <p:nvPr/>
        </p:nvSpPr>
        <p:spPr>
          <a:xfrm>
            <a:off x="914400" y="2139696"/>
            <a:ext cx="914400" cy="914400"/>
          </a:xfrm>
          <a:prstGeom prst="ellipse">
            <a:avLst/>
          </a:prstGeom>
          <a:solidFill>
            <a:srgbClr val="F5F7F2"/>
          </a:solidFill>
          <a:ln/>
          <a:effectLst>
            <a:outerShdw blurRad="114300" dist="38100" dir="5400000" algn="bl" rotWithShape="0">
              <a:srgbClr val="1F2B22">
                <a:alpha val="16000"/>
              </a:srgbClr>
            </a:outerShdw>
          </a:effectLst>
        </p:spPr>
        <p:txBody>
          <a:bodyPr/>
          <a:lstStyle/>
          <a:p>
            <a:endParaRPr lang="it-IT"/>
          </a:p>
        </p:txBody>
      </p:sp>
      <p:pic>
        <p:nvPicPr>
          <p:cNvPr id="6" name="Image 0" descr="preencoded.png"/>
          <p:cNvPicPr>
            <a:picLocks noChangeAspect="1"/>
          </p:cNvPicPr>
          <p:nvPr/>
        </p:nvPicPr>
        <p:blipFill>
          <a:blip r:embed="rId3"/>
          <a:stretch>
            <a:fillRect/>
          </a:stretch>
        </p:blipFill>
        <p:spPr>
          <a:xfrm>
            <a:off x="1161288" y="2386584"/>
            <a:ext cx="420624" cy="420624"/>
          </a:xfrm>
          <a:prstGeom prst="rect">
            <a:avLst/>
          </a:prstGeom>
        </p:spPr>
      </p:pic>
      <p:sp>
        <p:nvSpPr>
          <p:cNvPr id="7" name="Text 4"/>
          <p:cNvSpPr/>
          <p:nvPr/>
        </p:nvSpPr>
        <p:spPr>
          <a:xfrm>
            <a:off x="2011680" y="2103120"/>
            <a:ext cx="3840480" cy="457200"/>
          </a:xfrm>
          <a:prstGeom prst="rect">
            <a:avLst/>
          </a:prstGeom>
          <a:noFill/>
          <a:ln/>
        </p:spPr>
        <p:txBody>
          <a:bodyPr wrap="square" rtlCol="0" anchor="ctr"/>
          <a:lstStyle/>
          <a:p>
            <a:pPr marL="0" indent="0">
              <a:buNone/>
            </a:pPr>
            <a:r>
              <a:rPr lang="en-US" sz="2100" b="1" dirty="0">
                <a:solidFill>
                  <a:srgbClr val="2C5F2D"/>
                </a:solidFill>
                <a:latin typeface="Cambria" pitchFamily="34" charset="0"/>
                <a:ea typeface="Cambria" pitchFamily="34" charset="-122"/>
                <a:cs typeface="Cambria" pitchFamily="34" charset="-120"/>
              </a:rPr>
              <a:t>NSBVN</a:t>
            </a:r>
            <a:endParaRPr lang="en-US" sz="2100" dirty="0"/>
          </a:p>
        </p:txBody>
      </p:sp>
      <p:sp>
        <p:nvSpPr>
          <p:cNvPr id="8" name="Text 5"/>
          <p:cNvSpPr/>
          <p:nvPr/>
        </p:nvSpPr>
        <p:spPr>
          <a:xfrm>
            <a:off x="2011680" y="2587752"/>
            <a:ext cx="3840480" cy="320040"/>
          </a:xfrm>
          <a:prstGeom prst="rect">
            <a:avLst/>
          </a:prstGeom>
          <a:noFill/>
          <a:ln/>
        </p:spPr>
        <p:txBody>
          <a:bodyPr wrap="square" rtlCol="0" anchor="ctr"/>
          <a:lstStyle/>
          <a:p>
            <a:pPr marL="0" indent="0">
              <a:buNone/>
            </a:pPr>
            <a:r>
              <a:rPr lang="en-US" sz="1150" b="1" kern="0" spc="150" dirty="0">
                <a:solidFill>
                  <a:srgbClr val="E8A33D"/>
                </a:solidFill>
                <a:latin typeface="Calibri" pitchFamily="34" charset="0"/>
                <a:ea typeface="Calibri" pitchFamily="34" charset="-122"/>
                <a:cs typeface="Calibri" pitchFamily="34" charset="-120"/>
              </a:rPr>
              <a:t>CAPOFILA</a:t>
            </a:r>
            <a:endParaRPr lang="en-US" sz="1150" dirty="0"/>
          </a:p>
        </p:txBody>
      </p:sp>
      <p:sp>
        <p:nvSpPr>
          <p:cNvPr id="9" name="Text 6"/>
          <p:cNvSpPr/>
          <p:nvPr/>
        </p:nvSpPr>
        <p:spPr>
          <a:xfrm>
            <a:off x="932688" y="3063240"/>
            <a:ext cx="4846320" cy="731520"/>
          </a:xfrm>
          <a:prstGeom prst="rect">
            <a:avLst/>
          </a:prstGeom>
          <a:noFill/>
          <a:ln/>
        </p:spPr>
        <p:txBody>
          <a:bodyPr wrap="square" rtlCol="0" anchor="ctr"/>
          <a:lstStyle/>
          <a:p>
            <a:pPr marL="0" indent="0">
              <a:lnSpc>
                <a:spcPct val="112000"/>
              </a:lnSpc>
              <a:buNone/>
            </a:pPr>
            <a:r>
              <a:rPr lang="en-US" sz="1250" dirty="0">
                <a:solidFill>
                  <a:srgbClr val="5D6B60"/>
                </a:solidFill>
                <a:latin typeface="Calibri" pitchFamily="34" charset="0"/>
                <a:ea typeface="Calibri" pitchFamily="34" charset="-122"/>
                <a:cs typeface="Calibri" pitchFamily="34" charset="-120"/>
              </a:rPr>
              <a:t>Mette a disposizione la piattaforma, coordina il progetto e guida sviluppo e testing (WP3, WP5).</a:t>
            </a:r>
            <a:endParaRPr lang="en-US" sz="1250" dirty="0"/>
          </a:p>
        </p:txBody>
      </p:sp>
      <p:sp>
        <p:nvSpPr>
          <p:cNvPr id="10" name="Shape 7"/>
          <p:cNvSpPr/>
          <p:nvPr/>
        </p:nvSpPr>
        <p:spPr>
          <a:xfrm>
            <a:off x="6263640" y="1828800"/>
            <a:ext cx="5394960" cy="2057400"/>
          </a:xfrm>
          <a:prstGeom prst="roundRect">
            <a:avLst>
              <a:gd name="adj" fmla="val 4444"/>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11" name="Shape 8"/>
          <p:cNvSpPr/>
          <p:nvPr/>
        </p:nvSpPr>
        <p:spPr>
          <a:xfrm>
            <a:off x="6537960" y="2139696"/>
            <a:ext cx="914400" cy="914400"/>
          </a:xfrm>
          <a:prstGeom prst="ellipse">
            <a:avLst/>
          </a:prstGeom>
          <a:solidFill>
            <a:srgbClr val="F5F7F2"/>
          </a:solidFill>
          <a:ln/>
          <a:effectLst>
            <a:outerShdw blurRad="114300" dist="38100" dir="5400000" algn="bl" rotWithShape="0">
              <a:srgbClr val="1F2B22">
                <a:alpha val="16000"/>
              </a:srgbClr>
            </a:outerShdw>
          </a:effectLst>
        </p:spPr>
        <p:txBody>
          <a:bodyPr/>
          <a:lstStyle/>
          <a:p>
            <a:endParaRPr lang="it-IT"/>
          </a:p>
        </p:txBody>
      </p:sp>
      <p:pic>
        <p:nvPicPr>
          <p:cNvPr id="12" name="Image 1" descr="preencoded.png"/>
          <p:cNvPicPr>
            <a:picLocks noChangeAspect="1"/>
          </p:cNvPicPr>
          <p:nvPr/>
        </p:nvPicPr>
        <p:blipFill>
          <a:blip r:embed="rId4"/>
          <a:stretch>
            <a:fillRect/>
          </a:stretch>
        </p:blipFill>
        <p:spPr>
          <a:xfrm>
            <a:off x="6784848" y="2386584"/>
            <a:ext cx="420624" cy="420624"/>
          </a:xfrm>
          <a:prstGeom prst="rect">
            <a:avLst/>
          </a:prstGeom>
        </p:spPr>
      </p:pic>
      <p:sp>
        <p:nvSpPr>
          <p:cNvPr id="13" name="Text 9"/>
          <p:cNvSpPr/>
          <p:nvPr/>
        </p:nvSpPr>
        <p:spPr>
          <a:xfrm>
            <a:off x="7635240" y="2103120"/>
            <a:ext cx="3840480" cy="457200"/>
          </a:xfrm>
          <a:prstGeom prst="rect">
            <a:avLst/>
          </a:prstGeom>
          <a:noFill/>
          <a:ln/>
        </p:spPr>
        <p:txBody>
          <a:bodyPr wrap="square" rtlCol="0" anchor="ctr"/>
          <a:lstStyle/>
          <a:p>
            <a:pPr marL="0" indent="0">
              <a:buNone/>
            </a:pPr>
            <a:r>
              <a:rPr lang="en-US" sz="2100" b="1" dirty="0">
                <a:solidFill>
                  <a:srgbClr val="2C5F2D"/>
                </a:solidFill>
                <a:latin typeface="Cambria" pitchFamily="34" charset="0"/>
                <a:ea typeface="Cambria" pitchFamily="34" charset="-122"/>
                <a:cs typeface="Cambria" pitchFamily="34" charset="-120"/>
              </a:rPr>
              <a:t>Poliedro</a:t>
            </a:r>
            <a:endParaRPr lang="en-US" sz="2100" dirty="0"/>
          </a:p>
        </p:txBody>
      </p:sp>
      <p:sp>
        <p:nvSpPr>
          <p:cNvPr id="14" name="Text 10"/>
          <p:cNvSpPr/>
          <p:nvPr/>
        </p:nvSpPr>
        <p:spPr>
          <a:xfrm>
            <a:off x="7635240" y="2587752"/>
            <a:ext cx="3840480" cy="320040"/>
          </a:xfrm>
          <a:prstGeom prst="rect">
            <a:avLst/>
          </a:prstGeom>
          <a:noFill/>
          <a:ln/>
        </p:spPr>
        <p:txBody>
          <a:bodyPr wrap="square" rtlCol="0" anchor="ctr"/>
          <a:lstStyle/>
          <a:p>
            <a:pPr marL="0" indent="0">
              <a:buNone/>
            </a:pPr>
            <a:r>
              <a:rPr lang="en-US" sz="1150" b="1" kern="0" spc="150" dirty="0">
                <a:solidFill>
                  <a:srgbClr val="E8A33D"/>
                </a:solidFill>
                <a:latin typeface="Calibri" pitchFamily="34" charset="0"/>
                <a:ea typeface="Calibri" pitchFamily="34" charset="-122"/>
                <a:cs typeface="Calibri" pitchFamily="34" charset="-120"/>
              </a:rPr>
              <a:t>LOGISTICA &amp; IT</a:t>
            </a:r>
            <a:endParaRPr lang="en-US" sz="1150" dirty="0"/>
          </a:p>
        </p:txBody>
      </p:sp>
      <p:sp>
        <p:nvSpPr>
          <p:cNvPr id="15" name="Text 11"/>
          <p:cNvSpPr/>
          <p:nvPr/>
        </p:nvSpPr>
        <p:spPr>
          <a:xfrm>
            <a:off x="6556248" y="3063240"/>
            <a:ext cx="4846320" cy="731520"/>
          </a:xfrm>
          <a:prstGeom prst="rect">
            <a:avLst/>
          </a:prstGeom>
          <a:noFill/>
          <a:ln/>
        </p:spPr>
        <p:txBody>
          <a:bodyPr wrap="square" rtlCol="0" anchor="ctr"/>
          <a:lstStyle/>
          <a:p>
            <a:pPr marL="0" indent="0">
              <a:lnSpc>
                <a:spcPct val="112000"/>
              </a:lnSpc>
              <a:buNone/>
            </a:pPr>
            <a:r>
              <a:rPr lang="en-US" sz="1250" dirty="0">
                <a:solidFill>
                  <a:srgbClr val="5D6B60"/>
                </a:solidFill>
                <a:latin typeface="Calibri" pitchFamily="34" charset="0"/>
                <a:ea typeface="Calibri" pitchFamily="34" charset="-122"/>
                <a:cs typeface="Calibri" pitchFamily="34" charset="-120"/>
              </a:rPr>
              <a:t>Sviluppa il modulo di logistica e green packaging; guida analisi logistica e piloting (WP4, WP6).</a:t>
            </a:r>
            <a:endParaRPr lang="en-US" sz="1250" dirty="0"/>
          </a:p>
        </p:txBody>
      </p:sp>
      <p:sp>
        <p:nvSpPr>
          <p:cNvPr id="16" name="Shape 12"/>
          <p:cNvSpPr/>
          <p:nvPr/>
        </p:nvSpPr>
        <p:spPr>
          <a:xfrm>
            <a:off x="640080" y="4142232"/>
            <a:ext cx="5394960" cy="2057400"/>
          </a:xfrm>
          <a:prstGeom prst="roundRect">
            <a:avLst>
              <a:gd name="adj" fmla="val 4444"/>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17" name="Shape 13"/>
          <p:cNvSpPr/>
          <p:nvPr/>
        </p:nvSpPr>
        <p:spPr>
          <a:xfrm>
            <a:off x="914400" y="4453128"/>
            <a:ext cx="914400" cy="914400"/>
          </a:xfrm>
          <a:prstGeom prst="ellipse">
            <a:avLst/>
          </a:prstGeom>
          <a:solidFill>
            <a:srgbClr val="F5F7F2"/>
          </a:solidFill>
          <a:ln/>
          <a:effectLst>
            <a:outerShdw blurRad="114300" dist="38100" dir="5400000" algn="bl" rotWithShape="0">
              <a:srgbClr val="1F2B22">
                <a:alpha val="16000"/>
              </a:srgbClr>
            </a:outerShdw>
          </a:effectLst>
        </p:spPr>
        <p:txBody>
          <a:bodyPr/>
          <a:lstStyle/>
          <a:p>
            <a:endParaRPr lang="it-IT"/>
          </a:p>
        </p:txBody>
      </p:sp>
      <p:pic>
        <p:nvPicPr>
          <p:cNvPr id="18" name="Image 2" descr="preencoded.png"/>
          <p:cNvPicPr>
            <a:picLocks noChangeAspect="1"/>
          </p:cNvPicPr>
          <p:nvPr/>
        </p:nvPicPr>
        <p:blipFill>
          <a:blip r:embed="rId5"/>
          <a:stretch>
            <a:fillRect/>
          </a:stretch>
        </p:blipFill>
        <p:spPr>
          <a:xfrm>
            <a:off x="1161288" y="4700016"/>
            <a:ext cx="420624" cy="420624"/>
          </a:xfrm>
          <a:prstGeom prst="rect">
            <a:avLst/>
          </a:prstGeom>
        </p:spPr>
      </p:pic>
      <p:sp>
        <p:nvSpPr>
          <p:cNvPr id="19" name="Text 14"/>
          <p:cNvSpPr/>
          <p:nvPr/>
        </p:nvSpPr>
        <p:spPr>
          <a:xfrm>
            <a:off x="2011680" y="4416552"/>
            <a:ext cx="3840480" cy="457200"/>
          </a:xfrm>
          <a:prstGeom prst="rect">
            <a:avLst/>
          </a:prstGeom>
          <a:noFill/>
          <a:ln/>
        </p:spPr>
        <p:txBody>
          <a:bodyPr wrap="square" rtlCol="0" anchor="ctr"/>
          <a:lstStyle/>
          <a:p>
            <a:pPr marL="0" indent="0">
              <a:buNone/>
            </a:pPr>
            <a:r>
              <a:rPr lang="en-US" sz="2100" b="1" dirty="0">
                <a:solidFill>
                  <a:srgbClr val="2C5F2D"/>
                </a:solidFill>
                <a:latin typeface="Cambria" pitchFamily="34" charset="0"/>
                <a:ea typeface="Cambria" pitchFamily="34" charset="-122"/>
                <a:cs typeface="Cambria" pitchFamily="34" charset="-120"/>
              </a:rPr>
              <a:t>UNICAL</a:t>
            </a:r>
            <a:endParaRPr lang="en-US" sz="2100" dirty="0"/>
          </a:p>
        </p:txBody>
      </p:sp>
      <p:sp>
        <p:nvSpPr>
          <p:cNvPr id="20" name="Text 15"/>
          <p:cNvSpPr/>
          <p:nvPr/>
        </p:nvSpPr>
        <p:spPr>
          <a:xfrm>
            <a:off x="2011680" y="4901184"/>
            <a:ext cx="3840480" cy="320040"/>
          </a:xfrm>
          <a:prstGeom prst="rect">
            <a:avLst/>
          </a:prstGeom>
          <a:noFill/>
          <a:ln/>
        </p:spPr>
        <p:txBody>
          <a:bodyPr wrap="square" rtlCol="0" anchor="ctr"/>
          <a:lstStyle/>
          <a:p>
            <a:pPr marL="0" indent="0">
              <a:buNone/>
            </a:pPr>
            <a:r>
              <a:rPr lang="en-US" sz="1150" b="1" kern="0" spc="150" dirty="0">
                <a:solidFill>
                  <a:srgbClr val="E8A33D"/>
                </a:solidFill>
                <a:latin typeface="Calibri" pitchFamily="34" charset="0"/>
                <a:ea typeface="Calibri" pitchFamily="34" charset="-122"/>
                <a:cs typeface="Calibri" pitchFamily="34" charset="-120"/>
              </a:rPr>
              <a:t>RICERCA — LAB SOSTE &amp; LMSV</a:t>
            </a:r>
            <a:endParaRPr lang="en-US" sz="1150" dirty="0"/>
          </a:p>
        </p:txBody>
      </p:sp>
      <p:sp>
        <p:nvSpPr>
          <p:cNvPr id="21" name="Text 16"/>
          <p:cNvSpPr/>
          <p:nvPr/>
        </p:nvSpPr>
        <p:spPr>
          <a:xfrm>
            <a:off x="932688" y="5376672"/>
            <a:ext cx="4846320" cy="731520"/>
          </a:xfrm>
          <a:prstGeom prst="rect">
            <a:avLst/>
          </a:prstGeom>
          <a:noFill/>
          <a:ln/>
        </p:spPr>
        <p:txBody>
          <a:bodyPr wrap="square" rtlCol="0" anchor="ctr"/>
          <a:lstStyle/>
          <a:p>
            <a:pPr marL="0" indent="0">
              <a:lnSpc>
                <a:spcPct val="112000"/>
              </a:lnSpc>
              <a:buNone/>
            </a:pPr>
            <a:r>
              <a:rPr lang="en-US" sz="1250" dirty="0">
                <a:solidFill>
                  <a:srgbClr val="5D6B60"/>
                </a:solidFill>
                <a:latin typeface="Calibri" pitchFamily="34" charset="0"/>
                <a:ea typeface="Calibri" pitchFamily="34" charset="-122"/>
                <a:cs typeface="Calibri" pitchFamily="34" charset="-120"/>
              </a:rPr>
              <a:t>SoSTe guida l'analisi (WP1-2); LMSV porta l'IA e la dimostrazione internazionale (WP7).</a:t>
            </a:r>
            <a:endParaRPr lang="en-US" sz="1250" dirty="0"/>
          </a:p>
        </p:txBody>
      </p:sp>
      <p:sp>
        <p:nvSpPr>
          <p:cNvPr id="22" name="Shape 17"/>
          <p:cNvSpPr/>
          <p:nvPr/>
        </p:nvSpPr>
        <p:spPr>
          <a:xfrm>
            <a:off x="6263640" y="4142232"/>
            <a:ext cx="5394960" cy="2057400"/>
          </a:xfrm>
          <a:prstGeom prst="roundRect">
            <a:avLst>
              <a:gd name="adj" fmla="val 4444"/>
            </a:avLst>
          </a:prstGeom>
          <a:solidFill>
            <a:srgbClr val="14342B"/>
          </a:solidFill>
          <a:ln w="12700">
            <a:solidFill>
              <a:srgbClr val="14342B"/>
            </a:solidFill>
            <a:prstDash val="solid"/>
          </a:ln>
          <a:effectLst>
            <a:outerShdw blurRad="114300" dist="38100" dir="5400000" algn="bl" rotWithShape="0">
              <a:srgbClr val="1F2B22">
                <a:alpha val="16000"/>
              </a:srgbClr>
            </a:outerShdw>
          </a:effectLst>
        </p:spPr>
        <p:txBody>
          <a:bodyPr/>
          <a:lstStyle/>
          <a:p>
            <a:endParaRPr lang="it-IT"/>
          </a:p>
        </p:txBody>
      </p:sp>
      <p:sp>
        <p:nvSpPr>
          <p:cNvPr id="23" name="Shape 18"/>
          <p:cNvSpPr/>
          <p:nvPr/>
        </p:nvSpPr>
        <p:spPr>
          <a:xfrm>
            <a:off x="6537960" y="4453128"/>
            <a:ext cx="914400" cy="914400"/>
          </a:xfrm>
          <a:prstGeom prst="ellipse">
            <a:avLst/>
          </a:prstGeom>
          <a:solidFill>
            <a:srgbClr val="3C7A3D"/>
          </a:solidFill>
          <a:ln/>
          <a:effectLst>
            <a:outerShdw blurRad="114300" dist="38100" dir="5400000" algn="bl" rotWithShape="0">
              <a:srgbClr val="1F2B22">
                <a:alpha val="16000"/>
              </a:srgbClr>
            </a:outerShdw>
          </a:effectLst>
        </p:spPr>
        <p:txBody>
          <a:bodyPr/>
          <a:lstStyle/>
          <a:p>
            <a:endParaRPr lang="it-IT"/>
          </a:p>
        </p:txBody>
      </p:sp>
      <p:pic>
        <p:nvPicPr>
          <p:cNvPr id="24" name="Image 3" descr="preencoded.png"/>
          <p:cNvPicPr>
            <a:picLocks noChangeAspect="1"/>
          </p:cNvPicPr>
          <p:nvPr/>
        </p:nvPicPr>
        <p:blipFill>
          <a:blip r:embed="rId6"/>
          <a:stretch>
            <a:fillRect/>
          </a:stretch>
        </p:blipFill>
        <p:spPr>
          <a:xfrm>
            <a:off x="6784848" y="4700016"/>
            <a:ext cx="420624" cy="420624"/>
          </a:xfrm>
          <a:prstGeom prst="rect">
            <a:avLst/>
          </a:prstGeom>
        </p:spPr>
      </p:pic>
      <p:sp>
        <p:nvSpPr>
          <p:cNvPr id="25" name="Text 19"/>
          <p:cNvSpPr/>
          <p:nvPr/>
        </p:nvSpPr>
        <p:spPr>
          <a:xfrm>
            <a:off x="7635240" y="4416552"/>
            <a:ext cx="3840480" cy="457200"/>
          </a:xfrm>
          <a:prstGeom prst="rect">
            <a:avLst/>
          </a:prstGeom>
          <a:noFill/>
          <a:ln/>
        </p:spPr>
        <p:txBody>
          <a:bodyPr wrap="square" rtlCol="0" anchor="ctr"/>
          <a:lstStyle/>
          <a:p>
            <a:pPr marL="0" indent="0">
              <a:buNone/>
            </a:pPr>
            <a:r>
              <a:rPr lang="en-US" sz="2100" b="1" dirty="0">
                <a:solidFill>
                  <a:srgbClr val="FFFFFF"/>
                </a:solidFill>
                <a:latin typeface="Cambria" pitchFamily="34" charset="0"/>
                <a:ea typeface="Cambria" pitchFamily="34" charset="-122"/>
                <a:cs typeface="Cambria" pitchFamily="34" charset="-120"/>
              </a:rPr>
              <a:t>Polo Cassiodoro</a:t>
            </a:r>
            <a:endParaRPr lang="en-US" sz="2100" dirty="0"/>
          </a:p>
        </p:txBody>
      </p:sp>
      <p:sp>
        <p:nvSpPr>
          <p:cNvPr id="26" name="Text 20"/>
          <p:cNvSpPr/>
          <p:nvPr/>
        </p:nvSpPr>
        <p:spPr>
          <a:xfrm>
            <a:off x="7635240" y="4901184"/>
            <a:ext cx="3840480" cy="320040"/>
          </a:xfrm>
          <a:prstGeom prst="rect">
            <a:avLst/>
          </a:prstGeom>
          <a:noFill/>
          <a:ln/>
        </p:spPr>
        <p:txBody>
          <a:bodyPr wrap="square" rtlCol="0" anchor="ctr"/>
          <a:lstStyle/>
          <a:p>
            <a:pPr marL="0" indent="0">
              <a:buNone/>
            </a:pPr>
            <a:r>
              <a:rPr lang="en-US" sz="1150" b="1" kern="0" spc="150" dirty="0">
                <a:solidFill>
                  <a:srgbClr val="E8A33D"/>
                </a:solidFill>
                <a:latin typeface="Calibri" pitchFamily="34" charset="0"/>
                <a:ea typeface="Calibri" pitchFamily="34" charset="-122"/>
                <a:cs typeface="Calibri" pitchFamily="34" charset="-120"/>
              </a:rPr>
              <a:t>INFRASTRUTTURA DI RICERCA</a:t>
            </a:r>
            <a:endParaRPr lang="en-US" sz="1150" dirty="0"/>
          </a:p>
        </p:txBody>
      </p:sp>
      <p:sp>
        <p:nvSpPr>
          <p:cNvPr id="27" name="Text 21"/>
          <p:cNvSpPr/>
          <p:nvPr/>
        </p:nvSpPr>
        <p:spPr>
          <a:xfrm>
            <a:off x="6556248" y="5376672"/>
            <a:ext cx="4846320" cy="731520"/>
          </a:xfrm>
          <a:prstGeom prst="rect">
            <a:avLst/>
          </a:prstGeom>
          <a:noFill/>
          <a:ln/>
        </p:spPr>
        <p:txBody>
          <a:bodyPr wrap="square" rtlCol="0" anchor="ctr"/>
          <a:lstStyle/>
          <a:p>
            <a:pPr marL="0" indent="0">
              <a:lnSpc>
                <a:spcPct val="112000"/>
              </a:lnSpc>
              <a:buNone/>
            </a:pPr>
            <a:r>
              <a:rPr lang="en-US" sz="1250" dirty="0">
                <a:solidFill>
                  <a:srgbClr val="D8E6CC"/>
                </a:solidFill>
                <a:latin typeface="Calibri" pitchFamily="34" charset="0"/>
                <a:ea typeface="Calibri" pitchFamily="34" charset="-122"/>
                <a:cs typeface="Calibri" pitchFamily="34" charset="-120"/>
              </a:rPr>
              <a:t>Accordo con NSBVN per studiare l'estensione della </a:t>
            </a:r>
            <a:r>
              <a:rPr lang="en-US" sz="1250" dirty="0" err="1">
                <a:solidFill>
                  <a:srgbClr val="D8E6CC"/>
                </a:solidFill>
                <a:latin typeface="Calibri" pitchFamily="34" charset="0"/>
                <a:ea typeface="Calibri" pitchFamily="34" charset="-122"/>
                <a:cs typeface="Calibri" pitchFamily="34" charset="-120"/>
              </a:rPr>
              <a:t>piattaforma</a:t>
            </a:r>
            <a:r>
              <a:rPr lang="en-US" sz="1250" dirty="0">
                <a:solidFill>
                  <a:srgbClr val="D8E6CC"/>
                </a:solidFill>
                <a:latin typeface="Calibri" pitchFamily="34" charset="0"/>
                <a:ea typeface="Calibri" pitchFamily="34" charset="-122"/>
                <a:cs typeface="Calibri" pitchFamily="34" charset="-120"/>
              </a:rPr>
              <a:t> al </a:t>
            </a:r>
            <a:r>
              <a:rPr lang="en-US" sz="1250" dirty="0" err="1">
                <a:solidFill>
                  <a:srgbClr val="D8E6CC"/>
                </a:solidFill>
                <a:latin typeface="Calibri" pitchFamily="34" charset="0"/>
                <a:ea typeface="Calibri" pitchFamily="34" charset="-122"/>
                <a:cs typeface="Calibri" pitchFamily="34" charset="-120"/>
              </a:rPr>
              <a:t>settore</a:t>
            </a:r>
            <a:r>
              <a:rPr lang="en-US" sz="1250" dirty="0">
                <a:solidFill>
                  <a:srgbClr val="D8E6CC"/>
                </a:solidFill>
                <a:latin typeface="Calibri" pitchFamily="34" charset="0"/>
                <a:ea typeface="Calibri" pitchFamily="34" charset="-122"/>
                <a:cs typeface="Calibri" pitchFamily="34" charset="-120"/>
              </a:rPr>
              <a:t> </a:t>
            </a:r>
            <a:r>
              <a:rPr lang="en-US" sz="1250" dirty="0" err="1">
                <a:solidFill>
                  <a:srgbClr val="D8E6CC"/>
                </a:solidFill>
                <a:latin typeface="Calibri" pitchFamily="34" charset="0"/>
                <a:ea typeface="Calibri" pitchFamily="34" charset="-122"/>
                <a:cs typeface="Calibri" pitchFamily="34" charset="-120"/>
              </a:rPr>
              <a:t>dei</a:t>
            </a:r>
            <a:r>
              <a:rPr lang="en-US" sz="1250" dirty="0">
                <a:solidFill>
                  <a:srgbClr val="D8E6CC"/>
                </a:solidFill>
                <a:latin typeface="Calibri" pitchFamily="34" charset="0"/>
                <a:ea typeface="Calibri" pitchFamily="34" charset="-122"/>
                <a:cs typeface="Calibri" pitchFamily="34" charset="-120"/>
              </a:rPr>
              <a:t> </a:t>
            </a:r>
            <a:r>
              <a:rPr lang="en-US" sz="1250" dirty="0" err="1">
                <a:solidFill>
                  <a:srgbClr val="D8E6CC"/>
                </a:solidFill>
                <a:latin typeface="Calibri" pitchFamily="34" charset="0"/>
                <a:ea typeface="Calibri" pitchFamily="34" charset="-122"/>
                <a:cs typeface="Calibri" pitchFamily="34" charset="-120"/>
              </a:rPr>
              <a:t>beni</a:t>
            </a:r>
            <a:r>
              <a:rPr lang="en-US" sz="1250" dirty="0">
                <a:solidFill>
                  <a:srgbClr val="D8E6CC"/>
                </a:solidFill>
                <a:latin typeface="Calibri" pitchFamily="34" charset="0"/>
                <a:ea typeface="Calibri" pitchFamily="34" charset="-122"/>
                <a:cs typeface="Calibri" pitchFamily="34" charset="-120"/>
              </a:rPr>
              <a:t> culturali calabresi.</a:t>
            </a:r>
            <a:endParaRPr lang="en-US" sz="12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2">
    <p:bg>
      <p:bgPr>
        <a:solidFill>
          <a:srgbClr val="F5F7F2"/>
        </a:solidFill>
        <a:effectLst/>
      </p:bgPr>
    </p:bg>
    <p:spTree>
      <p:nvGrpSpPr>
        <p:cNvPr id="1" name=""/>
        <p:cNvGrpSpPr/>
        <p:nvPr/>
      </p:nvGrpSpPr>
      <p:grpSpPr>
        <a:xfrm>
          <a:off x="0" y="0"/>
          <a:ext cx="0" cy="0"/>
          <a:chOff x="0" y="0"/>
          <a:chExt cx="0" cy="0"/>
        </a:xfrm>
      </p:grpSpPr>
      <p:sp>
        <p:nvSpPr>
          <p:cNvPr id="2" name="Text 0"/>
          <p:cNvSpPr/>
          <p:nvPr/>
        </p:nvSpPr>
        <p:spPr>
          <a:xfrm>
            <a:off x="640080" y="548640"/>
            <a:ext cx="8229600" cy="292608"/>
          </a:xfrm>
          <a:prstGeom prst="rect">
            <a:avLst/>
          </a:prstGeom>
          <a:noFill/>
          <a:ln/>
        </p:spPr>
        <p:txBody>
          <a:bodyPr wrap="square" rtlCol="0" anchor="ctr"/>
          <a:lstStyle/>
          <a:p>
            <a:pPr marL="0" indent="0" algn="l">
              <a:buNone/>
            </a:pPr>
            <a:r>
              <a:rPr lang="en-US" sz="1250" b="1" kern="0" spc="300" dirty="0">
                <a:solidFill>
                  <a:srgbClr val="2C5F2D"/>
                </a:solidFill>
                <a:latin typeface="Calibri" pitchFamily="34" charset="0"/>
                <a:ea typeface="Calibri" pitchFamily="34" charset="-122"/>
                <a:cs typeface="Calibri" pitchFamily="34" charset="-120"/>
              </a:rPr>
              <a:t>IL PUNTO DI PARTENZA</a:t>
            </a:r>
            <a:endParaRPr lang="en-US" sz="1250" dirty="0"/>
          </a:p>
        </p:txBody>
      </p:sp>
      <p:sp>
        <p:nvSpPr>
          <p:cNvPr id="3" name="Text 1"/>
          <p:cNvSpPr/>
          <p:nvPr/>
        </p:nvSpPr>
        <p:spPr>
          <a:xfrm>
            <a:off x="621792" y="841248"/>
            <a:ext cx="8412480" cy="731520"/>
          </a:xfrm>
          <a:prstGeom prst="rect">
            <a:avLst/>
          </a:prstGeom>
          <a:noFill/>
          <a:ln/>
        </p:spPr>
        <p:txBody>
          <a:bodyPr wrap="square" rtlCol="0" anchor="ctr"/>
          <a:lstStyle/>
          <a:p>
            <a:pPr marL="0" indent="0">
              <a:buNone/>
            </a:pPr>
            <a:r>
              <a:rPr lang="en-US" sz="3400" b="1" dirty="0">
                <a:solidFill>
                  <a:srgbClr val="1F2B22"/>
                </a:solidFill>
                <a:latin typeface="Cambria" pitchFamily="34" charset="0"/>
                <a:ea typeface="Cambria" pitchFamily="34" charset="-122"/>
                <a:cs typeface="Cambria" pitchFamily="34" charset="-120"/>
              </a:rPr>
              <a:t>Un patrimonio pubblico che resta fermo</a:t>
            </a:r>
            <a:endParaRPr lang="en-US" sz="3400" dirty="0"/>
          </a:p>
        </p:txBody>
      </p:sp>
      <p:sp>
        <p:nvSpPr>
          <p:cNvPr id="4" name="Text 2"/>
          <p:cNvSpPr/>
          <p:nvPr/>
        </p:nvSpPr>
        <p:spPr>
          <a:xfrm>
            <a:off x="640080" y="1691640"/>
            <a:ext cx="5806440" cy="1371600"/>
          </a:xfrm>
          <a:prstGeom prst="rect">
            <a:avLst/>
          </a:prstGeom>
          <a:noFill/>
          <a:ln/>
        </p:spPr>
        <p:txBody>
          <a:bodyPr wrap="square" rtlCol="0" anchor="ctr"/>
          <a:lstStyle/>
          <a:p>
            <a:pPr marL="0" indent="0">
              <a:lnSpc>
                <a:spcPct val="120000"/>
              </a:lnSpc>
              <a:buNone/>
            </a:pPr>
            <a:r>
              <a:rPr lang="en-US" sz="1650" dirty="0">
                <a:solidFill>
                  <a:srgbClr val="1F2B22"/>
                </a:solidFill>
                <a:latin typeface="Calibri" pitchFamily="34" charset="0"/>
                <a:ea typeface="Calibri" pitchFamily="34" charset="-122"/>
                <a:cs typeface="Calibri" pitchFamily="34" charset="-120"/>
              </a:rPr>
              <a:t>Università, scuole, uffici comunali ed enti locali possiedono </a:t>
            </a:r>
            <a:r>
              <a:rPr lang="en-US" sz="1650" b="1" dirty="0">
                <a:solidFill>
                  <a:srgbClr val="2C5F2D"/>
                </a:solidFill>
                <a:latin typeface="Calibri" pitchFamily="34" charset="0"/>
                <a:ea typeface="Calibri" pitchFamily="34" charset="-122"/>
                <a:cs typeface="Calibri" pitchFamily="34" charset="-120"/>
              </a:rPr>
              <a:t>enormi quantità di beni materiali inutilizzati</a:t>
            </a:r>
            <a:r>
              <a:rPr lang="en-US" sz="1650" dirty="0">
                <a:solidFill>
                  <a:srgbClr val="1F2B22"/>
                </a:solidFill>
                <a:latin typeface="Calibri" pitchFamily="34" charset="0"/>
                <a:ea typeface="Calibri" pitchFamily="34" charset="-122"/>
                <a:cs typeface="Calibri" pitchFamily="34" charset="-120"/>
              </a:rPr>
              <a:t>: arredi, dispositivi tecnologici, attrezzature. Spesso abbandonati nei magazzini e destinati al degrado o allo smaltimento.</a:t>
            </a:r>
            <a:endParaRPr lang="en-US" sz="1650" dirty="0"/>
          </a:p>
        </p:txBody>
      </p:sp>
      <p:sp>
        <p:nvSpPr>
          <p:cNvPr id="5" name="Shape 3"/>
          <p:cNvSpPr/>
          <p:nvPr/>
        </p:nvSpPr>
        <p:spPr>
          <a:xfrm>
            <a:off x="640080" y="3337560"/>
            <a:ext cx="5806440" cy="932688"/>
          </a:xfrm>
          <a:prstGeom prst="roundRect">
            <a:avLst>
              <a:gd name="adj" fmla="val 7843"/>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6" name="Shape 4"/>
          <p:cNvSpPr/>
          <p:nvPr/>
        </p:nvSpPr>
        <p:spPr>
          <a:xfrm>
            <a:off x="841248" y="3511296"/>
            <a:ext cx="585216" cy="585216"/>
          </a:xfrm>
          <a:prstGeom prst="ellipse">
            <a:avLst/>
          </a:prstGeom>
          <a:solidFill>
            <a:srgbClr val="F5F7F2"/>
          </a:solidFill>
          <a:ln/>
          <a:effectLst>
            <a:outerShdw blurRad="114300" dist="38100" dir="5400000" algn="bl" rotWithShape="0">
              <a:srgbClr val="1F2B22">
                <a:alpha val="16000"/>
              </a:srgbClr>
            </a:outerShdw>
          </a:effectLst>
        </p:spPr>
        <p:txBody>
          <a:bodyPr/>
          <a:lstStyle/>
          <a:p>
            <a:endParaRPr lang="it-IT"/>
          </a:p>
        </p:txBody>
      </p:sp>
      <p:pic>
        <p:nvPicPr>
          <p:cNvPr id="7" name="Image 0" descr="preencoded.png"/>
          <p:cNvPicPr>
            <a:picLocks noChangeAspect="1"/>
          </p:cNvPicPr>
          <p:nvPr/>
        </p:nvPicPr>
        <p:blipFill>
          <a:blip r:embed="rId3"/>
          <a:stretch>
            <a:fillRect/>
          </a:stretch>
        </p:blipFill>
        <p:spPr>
          <a:xfrm>
            <a:off x="999256" y="3669304"/>
            <a:ext cx="269199" cy="269199"/>
          </a:xfrm>
          <a:prstGeom prst="rect">
            <a:avLst/>
          </a:prstGeom>
        </p:spPr>
      </p:pic>
      <p:sp>
        <p:nvSpPr>
          <p:cNvPr id="8" name="Text 5"/>
          <p:cNvSpPr/>
          <p:nvPr/>
        </p:nvSpPr>
        <p:spPr>
          <a:xfrm>
            <a:off x="1600200" y="3474720"/>
            <a:ext cx="4663440" cy="320040"/>
          </a:xfrm>
          <a:prstGeom prst="rect">
            <a:avLst/>
          </a:prstGeom>
          <a:noFill/>
          <a:ln/>
        </p:spPr>
        <p:txBody>
          <a:bodyPr wrap="square" rtlCol="0" anchor="ctr"/>
          <a:lstStyle/>
          <a:p>
            <a:pPr marL="0" indent="0">
              <a:buNone/>
            </a:pPr>
            <a:r>
              <a:rPr lang="en-US" sz="1500" b="1" dirty="0">
                <a:solidFill>
                  <a:srgbClr val="2C5F2D"/>
                </a:solidFill>
                <a:latin typeface="Calibri" pitchFamily="34" charset="0"/>
                <a:ea typeface="Calibri" pitchFamily="34" charset="-122"/>
                <a:cs typeface="Calibri" pitchFamily="34" charset="-120"/>
              </a:rPr>
              <a:t>Università e istituti</a:t>
            </a:r>
            <a:endParaRPr lang="en-US" sz="1500" dirty="0"/>
          </a:p>
        </p:txBody>
      </p:sp>
      <p:sp>
        <p:nvSpPr>
          <p:cNvPr id="9" name="Text 6"/>
          <p:cNvSpPr/>
          <p:nvPr/>
        </p:nvSpPr>
        <p:spPr>
          <a:xfrm>
            <a:off x="1600200" y="3794760"/>
            <a:ext cx="4709160" cy="411480"/>
          </a:xfrm>
          <a:prstGeom prst="rect">
            <a:avLst/>
          </a:prstGeom>
          <a:noFill/>
          <a:ln/>
        </p:spPr>
        <p:txBody>
          <a:bodyPr wrap="square" rtlCol="0" anchor="ctr"/>
          <a:lstStyle/>
          <a:p>
            <a:pPr marL="0" indent="0">
              <a:buNone/>
            </a:pPr>
            <a:r>
              <a:rPr lang="en-US" sz="1250" dirty="0">
                <a:solidFill>
                  <a:srgbClr val="5D6B60"/>
                </a:solidFill>
                <a:latin typeface="Calibri" pitchFamily="34" charset="0"/>
                <a:ea typeface="Calibri" pitchFamily="34" charset="-122"/>
                <a:cs typeface="Calibri" pitchFamily="34" charset="-120"/>
              </a:rPr>
              <a:t>Arredi e dispositivi sostituiti, ancora perfettamente funzionanti.</a:t>
            </a:r>
            <a:endParaRPr lang="en-US" sz="1250" dirty="0"/>
          </a:p>
        </p:txBody>
      </p:sp>
      <p:sp>
        <p:nvSpPr>
          <p:cNvPr id="10" name="Shape 7"/>
          <p:cNvSpPr/>
          <p:nvPr/>
        </p:nvSpPr>
        <p:spPr>
          <a:xfrm>
            <a:off x="640080" y="4416552"/>
            <a:ext cx="5806440" cy="932688"/>
          </a:xfrm>
          <a:prstGeom prst="roundRect">
            <a:avLst>
              <a:gd name="adj" fmla="val 7843"/>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11" name="Shape 8"/>
          <p:cNvSpPr/>
          <p:nvPr/>
        </p:nvSpPr>
        <p:spPr>
          <a:xfrm>
            <a:off x="841248" y="4590288"/>
            <a:ext cx="585216" cy="585216"/>
          </a:xfrm>
          <a:prstGeom prst="ellipse">
            <a:avLst/>
          </a:prstGeom>
          <a:solidFill>
            <a:srgbClr val="F5F7F2"/>
          </a:solidFill>
          <a:ln/>
          <a:effectLst>
            <a:outerShdw blurRad="114300" dist="38100" dir="5400000" algn="bl" rotWithShape="0">
              <a:srgbClr val="1F2B22">
                <a:alpha val="16000"/>
              </a:srgbClr>
            </a:outerShdw>
          </a:effectLst>
        </p:spPr>
        <p:txBody>
          <a:bodyPr/>
          <a:lstStyle/>
          <a:p>
            <a:endParaRPr lang="it-IT"/>
          </a:p>
        </p:txBody>
      </p:sp>
      <p:pic>
        <p:nvPicPr>
          <p:cNvPr id="12" name="Image 1" descr="preencoded.png"/>
          <p:cNvPicPr>
            <a:picLocks noChangeAspect="1"/>
          </p:cNvPicPr>
          <p:nvPr/>
        </p:nvPicPr>
        <p:blipFill>
          <a:blip r:embed="rId4"/>
          <a:stretch>
            <a:fillRect/>
          </a:stretch>
        </p:blipFill>
        <p:spPr>
          <a:xfrm>
            <a:off x="999256" y="4748296"/>
            <a:ext cx="269199" cy="269199"/>
          </a:xfrm>
          <a:prstGeom prst="rect">
            <a:avLst/>
          </a:prstGeom>
        </p:spPr>
      </p:pic>
      <p:sp>
        <p:nvSpPr>
          <p:cNvPr id="13" name="Text 9"/>
          <p:cNvSpPr/>
          <p:nvPr/>
        </p:nvSpPr>
        <p:spPr>
          <a:xfrm>
            <a:off x="1600200" y="4553712"/>
            <a:ext cx="4663440" cy="320040"/>
          </a:xfrm>
          <a:prstGeom prst="rect">
            <a:avLst/>
          </a:prstGeom>
          <a:noFill/>
          <a:ln/>
        </p:spPr>
        <p:txBody>
          <a:bodyPr wrap="square" rtlCol="0" anchor="ctr"/>
          <a:lstStyle/>
          <a:p>
            <a:pPr marL="0" indent="0">
              <a:buNone/>
            </a:pPr>
            <a:r>
              <a:rPr lang="en-US" sz="1500" b="1" dirty="0">
                <a:solidFill>
                  <a:srgbClr val="2C5F2D"/>
                </a:solidFill>
                <a:latin typeface="Calibri" pitchFamily="34" charset="0"/>
                <a:ea typeface="Calibri" pitchFamily="34" charset="-122"/>
                <a:cs typeface="Calibri" pitchFamily="34" charset="-120"/>
              </a:rPr>
              <a:t>Scuole</a:t>
            </a:r>
            <a:endParaRPr lang="en-US" sz="1500" dirty="0"/>
          </a:p>
        </p:txBody>
      </p:sp>
      <p:sp>
        <p:nvSpPr>
          <p:cNvPr id="14" name="Text 10"/>
          <p:cNvSpPr/>
          <p:nvPr/>
        </p:nvSpPr>
        <p:spPr>
          <a:xfrm>
            <a:off x="1600200" y="4873752"/>
            <a:ext cx="4709160" cy="411480"/>
          </a:xfrm>
          <a:prstGeom prst="rect">
            <a:avLst/>
          </a:prstGeom>
          <a:noFill/>
          <a:ln/>
        </p:spPr>
        <p:txBody>
          <a:bodyPr wrap="square" rtlCol="0" anchor="ctr"/>
          <a:lstStyle/>
          <a:p>
            <a:pPr marL="0" indent="0">
              <a:buNone/>
            </a:pPr>
            <a:r>
              <a:rPr lang="en-US" sz="1250" dirty="0">
                <a:solidFill>
                  <a:srgbClr val="5D6B60"/>
                </a:solidFill>
                <a:latin typeface="Calibri" pitchFamily="34" charset="0"/>
                <a:ea typeface="Calibri" pitchFamily="34" charset="-122"/>
                <a:cs typeface="Calibri" pitchFamily="34" charset="-120"/>
              </a:rPr>
              <a:t>Attrezzature e strumenti che finiscono in deposito.</a:t>
            </a:r>
            <a:endParaRPr lang="en-US" sz="1250" dirty="0"/>
          </a:p>
        </p:txBody>
      </p:sp>
      <p:sp>
        <p:nvSpPr>
          <p:cNvPr id="15" name="Shape 11"/>
          <p:cNvSpPr/>
          <p:nvPr/>
        </p:nvSpPr>
        <p:spPr>
          <a:xfrm>
            <a:off x="640080" y="5495544"/>
            <a:ext cx="5806440" cy="932688"/>
          </a:xfrm>
          <a:prstGeom prst="roundRect">
            <a:avLst>
              <a:gd name="adj" fmla="val 7843"/>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16" name="Shape 12"/>
          <p:cNvSpPr/>
          <p:nvPr/>
        </p:nvSpPr>
        <p:spPr>
          <a:xfrm>
            <a:off x="841248" y="5669280"/>
            <a:ext cx="585216" cy="585216"/>
          </a:xfrm>
          <a:prstGeom prst="ellipse">
            <a:avLst/>
          </a:prstGeom>
          <a:solidFill>
            <a:srgbClr val="F5F7F2"/>
          </a:solidFill>
          <a:ln/>
          <a:effectLst>
            <a:outerShdw blurRad="114300" dist="38100" dir="5400000" algn="bl" rotWithShape="0">
              <a:srgbClr val="1F2B22">
                <a:alpha val="16000"/>
              </a:srgbClr>
            </a:outerShdw>
          </a:effectLst>
        </p:spPr>
        <p:txBody>
          <a:bodyPr/>
          <a:lstStyle/>
          <a:p>
            <a:endParaRPr lang="it-IT"/>
          </a:p>
        </p:txBody>
      </p:sp>
      <p:pic>
        <p:nvPicPr>
          <p:cNvPr id="17" name="Image 2" descr="preencoded.png"/>
          <p:cNvPicPr>
            <a:picLocks noChangeAspect="1"/>
          </p:cNvPicPr>
          <p:nvPr/>
        </p:nvPicPr>
        <p:blipFill>
          <a:blip r:embed="rId5"/>
          <a:stretch>
            <a:fillRect/>
          </a:stretch>
        </p:blipFill>
        <p:spPr>
          <a:xfrm>
            <a:off x="999256" y="5827288"/>
            <a:ext cx="269199" cy="269199"/>
          </a:xfrm>
          <a:prstGeom prst="rect">
            <a:avLst/>
          </a:prstGeom>
        </p:spPr>
      </p:pic>
      <p:sp>
        <p:nvSpPr>
          <p:cNvPr id="18" name="Text 13"/>
          <p:cNvSpPr/>
          <p:nvPr/>
        </p:nvSpPr>
        <p:spPr>
          <a:xfrm>
            <a:off x="1600200" y="5632704"/>
            <a:ext cx="4663440" cy="320040"/>
          </a:xfrm>
          <a:prstGeom prst="rect">
            <a:avLst/>
          </a:prstGeom>
          <a:noFill/>
          <a:ln/>
        </p:spPr>
        <p:txBody>
          <a:bodyPr wrap="square" rtlCol="0" anchor="ctr"/>
          <a:lstStyle/>
          <a:p>
            <a:pPr marL="0" indent="0">
              <a:buNone/>
            </a:pPr>
            <a:r>
              <a:rPr lang="en-US" sz="1500" b="1" dirty="0">
                <a:solidFill>
                  <a:srgbClr val="2C5F2D"/>
                </a:solidFill>
                <a:latin typeface="Calibri" pitchFamily="34" charset="0"/>
                <a:ea typeface="Calibri" pitchFamily="34" charset="-122"/>
                <a:cs typeface="Calibri" pitchFamily="34" charset="-120"/>
              </a:rPr>
              <a:t>Uffici e Enti Locali</a:t>
            </a:r>
            <a:endParaRPr lang="en-US" sz="1500" dirty="0"/>
          </a:p>
        </p:txBody>
      </p:sp>
      <p:sp>
        <p:nvSpPr>
          <p:cNvPr id="19" name="Text 14"/>
          <p:cNvSpPr/>
          <p:nvPr/>
        </p:nvSpPr>
        <p:spPr>
          <a:xfrm>
            <a:off x="1600200" y="5952744"/>
            <a:ext cx="4709160" cy="411480"/>
          </a:xfrm>
          <a:prstGeom prst="rect">
            <a:avLst/>
          </a:prstGeom>
          <a:noFill/>
          <a:ln/>
        </p:spPr>
        <p:txBody>
          <a:bodyPr wrap="square" rtlCol="0" anchor="ctr"/>
          <a:lstStyle/>
          <a:p>
            <a:pPr marL="0" indent="0">
              <a:buNone/>
            </a:pPr>
            <a:r>
              <a:rPr lang="en-US" sz="1250" dirty="0">
                <a:solidFill>
                  <a:srgbClr val="5D6B60"/>
                </a:solidFill>
                <a:latin typeface="Calibri" pitchFamily="34" charset="0"/>
                <a:ea typeface="Calibri" pitchFamily="34" charset="-122"/>
                <a:cs typeface="Calibri" pitchFamily="34" charset="-120"/>
              </a:rPr>
              <a:t>Beni della PA sotto-utilizzati o del tutto inutilizzati.</a:t>
            </a:r>
            <a:endParaRPr lang="en-US" sz="1250" dirty="0"/>
          </a:p>
        </p:txBody>
      </p:sp>
      <p:sp>
        <p:nvSpPr>
          <p:cNvPr id="20" name="Shape 15"/>
          <p:cNvSpPr/>
          <p:nvPr/>
        </p:nvSpPr>
        <p:spPr>
          <a:xfrm>
            <a:off x="6903720" y="1691640"/>
            <a:ext cx="4663440" cy="4553712"/>
          </a:xfrm>
          <a:prstGeom prst="roundRect">
            <a:avLst>
              <a:gd name="adj" fmla="val 2008"/>
            </a:avLst>
          </a:prstGeom>
          <a:solidFill>
            <a:srgbClr val="2C5F2D"/>
          </a:solidFill>
          <a:ln/>
          <a:effectLst>
            <a:outerShdw blurRad="114300" dist="38100" dir="5400000" algn="bl" rotWithShape="0">
              <a:srgbClr val="1F2B22">
                <a:alpha val="16000"/>
              </a:srgbClr>
            </a:outerShdw>
          </a:effectLst>
        </p:spPr>
        <p:txBody>
          <a:bodyPr/>
          <a:lstStyle/>
          <a:p>
            <a:endParaRPr lang="it-IT"/>
          </a:p>
        </p:txBody>
      </p:sp>
      <p:sp>
        <p:nvSpPr>
          <p:cNvPr id="21" name="Shape 16"/>
          <p:cNvSpPr/>
          <p:nvPr/>
        </p:nvSpPr>
        <p:spPr>
          <a:xfrm>
            <a:off x="9509760" y="3931920"/>
            <a:ext cx="2834640" cy="2834640"/>
          </a:xfrm>
          <a:prstGeom prst="chord">
            <a:avLst>
              <a:gd name="adj1" fmla="val 0"/>
              <a:gd name="adj2" fmla="val 21594000"/>
            </a:avLst>
          </a:prstGeom>
          <a:ln w="127000">
            <a:solidFill>
              <a:srgbClr val="3C7A3D"/>
            </a:solidFill>
            <a:prstDash val="solid"/>
          </a:ln>
        </p:spPr>
        <p:txBody>
          <a:bodyPr/>
          <a:lstStyle/>
          <a:p>
            <a:endParaRPr lang="it-IT"/>
          </a:p>
        </p:txBody>
      </p:sp>
      <p:sp>
        <p:nvSpPr>
          <p:cNvPr id="22" name="Shape 17"/>
          <p:cNvSpPr/>
          <p:nvPr/>
        </p:nvSpPr>
        <p:spPr>
          <a:xfrm>
            <a:off x="7360920" y="2148840"/>
            <a:ext cx="1051560" cy="1051560"/>
          </a:xfrm>
          <a:prstGeom prst="ellipse">
            <a:avLst/>
          </a:prstGeom>
          <a:solidFill>
            <a:srgbClr val="3C7A3D"/>
          </a:solidFill>
          <a:ln/>
          <a:effectLst>
            <a:outerShdw blurRad="114300" dist="38100" dir="5400000" algn="bl" rotWithShape="0">
              <a:srgbClr val="1F2B22">
                <a:alpha val="16000"/>
              </a:srgbClr>
            </a:outerShdw>
          </a:effectLst>
        </p:spPr>
        <p:txBody>
          <a:bodyPr/>
          <a:lstStyle/>
          <a:p>
            <a:endParaRPr lang="it-IT"/>
          </a:p>
        </p:txBody>
      </p:sp>
      <p:pic>
        <p:nvPicPr>
          <p:cNvPr id="23" name="Image 3" descr="preencoded.png"/>
          <p:cNvPicPr>
            <a:picLocks noChangeAspect="1"/>
          </p:cNvPicPr>
          <p:nvPr/>
        </p:nvPicPr>
        <p:blipFill>
          <a:blip r:embed="rId6"/>
          <a:stretch>
            <a:fillRect/>
          </a:stretch>
        </p:blipFill>
        <p:spPr>
          <a:xfrm>
            <a:off x="7644841" y="2432761"/>
            <a:ext cx="483718" cy="483718"/>
          </a:xfrm>
          <a:prstGeom prst="rect">
            <a:avLst/>
          </a:prstGeom>
        </p:spPr>
      </p:pic>
      <p:sp>
        <p:nvSpPr>
          <p:cNvPr id="24" name="Text 18"/>
          <p:cNvSpPr/>
          <p:nvPr/>
        </p:nvSpPr>
        <p:spPr>
          <a:xfrm>
            <a:off x="7269480" y="3429000"/>
            <a:ext cx="3977640" cy="822960"/>
          </a:xfrm>
          <a:prstGeom prst="rect">
            <a:avLst/>
          </a:prstGeom>
          <a:noFill/>
          <a:ln/>
        </p:spPr>
        <p:txBody>
          <a:bodyPr wrap="square" rtlCol="0" anchor="ctr"/>
          <a:lstStyle/>
          <a:p>
            <a:pPr marL="0" indent="0">
              <a:lnSpc>
                <a:spcPct val="110000"/>
              </a:lnSpc>
              <a:buNone/>
            </a:pPr>
            <a:r>
              <a:rPr lang="en-US" sz="1600" dirty="0">
                <a:solidFill>
                  <a:srgbClr val="D8E6CC"/>
                </a:solidFill>
                <a:latin typeface="Calibri" pitchFamily="34" charset="0"/>
                <a:ea typeface="Calibri" pitchFamily="34" charset="-122"/>
                <a:cs typeface="Calibri" pitchFamily="34" charset="-120"/>
              </a:rPr>
              <a:t>Mettere a sistema questi beni significa</a:t>
            </a:r>
            <a:endParaRPr lang="en-US" sz="1600" dirty="0"/>
          </a:p>
        </p:txBody>
      </p:sp>
      <p:sp>
        <p:nvSpPr>
          <p:cNvPr id="25" name="Text 19"/>
          <p:cNvSpPr/>
          <p:nvPr/>
        </p:nvSpPr>
        <p:spPr>
          <a:xfrm>
            <a:off x="7269480" y="4251960"/>
            <a:ext cx="4023360" cy="1737360"/>
          </a:xfrm>
          <a:prstGeom prst="rect">
            <a:avLst/>
          </a:prstGeom>
          <a:noFill/>
          <a:ln/>
        </p:spPr>
        <p:txBody>
          <a:bodyPr wrap="square" rtlCol="0" anchor="ctr"/>
          <a:lstStyle/>
          <a:p>
            <a:pPr marL="0" indent="0">
              <a:lnSpc>
                <a:spcPct val="115000"/>
              </a:lnSpc>
              <a:buNone/>
            </a:pPr>
            <a:r>
              <a:rPr lang="en-US" sz="2100" b="1" dirty="0">
                <a:solidFill>
                  <a:srgbClr val="FFFFFF"/>
                </a:solidFill>
                <a:latin typeface="Cambria" pitchFamily="34" charset="0"/>
                <a:ea typeface="Cambria" pitchFamily="34" charset="-122"/>
                <a:cs typeface="Cambria" pitchFamily="34" charset="-120"/>
              </a:rPr>
              <a:t>meno sprechi</a:t>
            </a:r>
            <a:endParaRPr lang="en-US" sz="2100" dirty="0"/>
          </a:p>
          <a:p>
            <a:pPr marL="0" indent="0">
              <a:lnSpc>
                <a:spcPct val="115000"/>
              </a:lnSpc>
              <a:buNone/>
            </a:pPr>
            <a:r>
              <a:rPr lang="en-US" sz="2100" b="1" dirty="0">
                <a:solidFill>
                  <a:srgbClr val="FFFFFF"/>
                </a:solidFill>
                <a:latin typeface="Cambria" pitchFamily="34" charset="0"/>
                <a:ea typeface="Cambria" pitchFamily="34" charset="-122"/>
                <a:cs typeface="Cambria" pitchFamily="34" charset="-120"/>
              </a:rPr>
              <a:t>meno smaltimenti</a:t>
            </a:r>
            <a:endParaRPr lang="en-US" sz="2100" dirty="0"/>
          </a:p>
          <a:p>
            <a:pPr marL="0" indent="0">
              <a:lnSpc>
                <a:spcPct val="115000"/>
              </a:lnSpc>
              <a:buNone/>
            </a:pPr>
            <a:r>
              <a:rPr lang="en-US" sz="2100" b="1" dirty="0">
                <a:solidFill>
                  <a:srgbClr val="FFFFFF"/>
                </a:solidFill>
                <a:latin typeface="Cambria" pitchFamily="34" charset="0"/>
                <a:ea typeface="Cambria" pitchFamily="34" charset="-122"/>
                <a:cs typeface="Cambria" pitchFamily="34" charset="-120"/>
              </a:rPr>
              <a:t>risparmio per la spesa pubblica</a:t>
            </a:r>
            <a:endParaRPr lang="en-US" sz="2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
    <p:bg>
      <p:bgPr>
        <a:solidFill>
          <a:srgbClr val="F5F7F2"/>
        </a:solidFill>
        <a:effectLst/>
      </p:bgPr>
    </p:bg>
    <p:spTree>
      <p:nvGrpSpPr>
        <p:cNvPr id="1" name=""/>
        <p:cNvGrpSpPr/>
        <p:nvPr/>
      </p:nvGrpSpPr>
      <p:grpSpPr>
        <a:xfrm>
          <a:off x="0" y="0"/>
          <a:ext cx="0" cy="0"/>
          <a:chOff x="0" y="0"/>
          <a:chExt cx="0" cy="0"/>
        </a:xfrm>
      </p:grpSpPr>
      <p:sp>
        <p:nvSpPr>
          <p:cNvPr id="2" name="Text 0"/>
          <p:cNvSpPr/>
          <p:nvPr/>
        </p:nvSpPr>
        <p:spPr>
          <a:xfrm>
            <a:off x="640080" y="548640"/>
            <a:ext cx="8229600" cy="292608"/>
          </a:xfrm>
          <a:prstGeom prst="rect">
            <a:avLst/>
          </a:prstGeom>
          <a:noFill/>
          <a:ln/>
        </p:spPr>
        <p:txBody>
          <a:bodyPr wrap="square" rtlCol="0" anchor="ctr"/>
          <a:lstStyle/>
          <a:p>
            <a:pPr marL="0" indent="0" algn="l">
              <a:buNone/>
            </a:pPr>
            <a:r>
              <a:rPr lang="en-US" sz="1250" b="1" kern="0" spc="300" dirty="0">
                <a:solidFill>
                  <a:srgbClr val="2C5F2D"/>
                </a:solidFill>
                <a:latin typeface="Calibri" pitchFamily="34" charset="0"/>
                <a:ea typeface="Calibri" pitchFamily="34" charset="-122"/>
                <a:cs typeface="Calibri" pitchFamily="34" charset="-120"/>
              </a:rPr>
              <a:t>L'ANIMA DEL PROGETTO</a:t>
            </a:r>
            <a:endParaRPr lang="en-US" sz="1250" dirty="0"/>
          </a:p>
        </p:txBody>
      </p:sp>
      <p:sp>
        <p:nvSpPr>
          <p:cNvPr id="3" name="Text 1"/>
          <p:cNvSpPr/>
          <p:nvPr/>
        </p:nvSpPr>
        <p:spPr>
          <a:xfrm>
            <a:off x="621792" y="841248"/>
            <a:ext cx="8229600" cy="731520"/>
          </a:xfrm>
          <a:prstGeom prst="rect">
            <a:avLst/>
          </a:prstGeom>
          <a:noFill/>
          <a:ln/>
        </p:spPr>
        <p:txBody>
          <a:bodyPr wrap="square" rtlCol="0" anchor="ctr"/>
          <a:lstStyle/>
          <a:p>
            <a:pPr marL="0" indent="0">
              <a:buNone/>
            </a:pPr>
            <a:r>
              <a:rPr lang="en-US" sz="3400" b="1" dirty="0">
                <a:solidFill>
                  <a:srgbClr val="1F2B22"/>
                </a:solidFill>
                <a:latin typeface="Cambria" pitchFamily="34" charset="0"/>
                <a:ea typeface="Cambria" pitchFamily="34" charset="-122"/>
                <a:cs typeface="Cambria" pitchFamily="34" charset="-120"/>
              </a:rPr>
              <a:t>La nostra missione</a:t>
            </a:r>
            <a:endParaRPr lang="en-US" sz="3400" dirty="0"/>
          </a:p>
        </p:txBody>
      </p:sp>
      <p:sp>
        <p:nvSpPr>
          <p:cNvPr id="4" name="Shape 2"/>
          <p:cNvSpPr/>
          <p:nvPr/>
        </p:nvSpPr>
        <p:spPr>
          <a:xfrm>
            <a:off x="640080" y="1737360"/>
            <a:ext cx="10927080" cy="1234440"/>
          </a:xfrm>
          <a:prstGeom prst="roundRect">
            <a:avLst>
              <a:gd name="adj" fmla="val 7407"/>
            </a:avLst>
          </a:prstGeom>
          <a:solidFill>
            <a:srgbClr val="14342B"/>
          </a:solidFill>
          <a:ln/>
          <a:effectLst>
            <a:outerShdw blurRad="114300" dist="38100" dir="5400000" algn="bl" rotWithShape="0">
              <a:srgbClr val="1F2B22">
                <a:alpha val="16000"/>
              </a:srgbClr>
            </a:outerShdw>
          </a:effectLst>
        </p:spPr>
        <p:txBody>
          <a:bodyPr/>
          <a:lstStyle/>
          <a:p>
            <a:endParaRPr lang="it-IT"/>
          </a:p>
        </p:txBody>
      </p:sp>
      <p:sp>
        <p:nvSpPr>
          <p:cNvPr id="5" name="Shape 3"/>
          <p:cNvSpPr/>
          <p:nvPr/>
        </p:nvSpPr>
        <p:spPr>
          <a:xfrm>
            <a:off x="868680" y="1947672"/>
            <a:ext cx="822960" cy="822960"/>
          </a:xfrm>
          <a:prstGeom prst="ellipse">
            <a:avLst/>
          </a:prstGeom>
          <a:solidFill>
            <a:srgbClr val="2C5F2D"/>
          </a:solidFill>
          <a:ln/>
          <a:effectLst>
            <a:outerShdw blurRad="114300" dist="38100" dir="5400000" algn="bl" rotWithShape="0">
              <a:srgbClr val="1F2B22">
                <a:alpha val="16000"/>
              </a:srgbClr>
            </a:outerShdw>
          </a:effectLst>
        </p:spPr>
        <p:txBody>
          <a:bodyPr/>
          <a:lstStyle/>
          <a:p>
            <a:endParaRPr lang="it-IT"/>
          </a:p>
        </p:txBody>
      </p:sp>
      <p:pic>
        <p:nvPicPr>
          <p:cNvPr id="6" name="Image 0" descr="preencoded.png"/>
          <p:cNvPicPr>
            <a:picLocks noChangeAspect="1"/>
          </p:cNvPicPr>
          <p:nvPr/>
        </p:nvPicPr>
        <p:blipFill>
          <a:blip r:embed="rId3"/>
          <a:stretch>
            <a:fillRect/>
          </a:stretch>
        </p:blipFill>
        <p:spPr>
          <a:xfrm>
            <a:off x="1090879" y="2169871"/>
            <a:ext cx="378562" cy="378562"/>
          </a:xfrm>
          <a:prstGeom prst="rect">
            <a:avLst/>
          </a:prstGeom>
        </p:spPr>
      </p:pic>
      <p:sp>
        <p:nvSpPr>
          <p:cNvPr id="7" name="Text 4"/>
          <p:cNvSpPr/>
          <p:nvPr/>
        </p:nvSpPr>
        <p:spPr>
          <a:xfrm>
            <a:off x="1920240" y="1737360"/>
            <a:ext cx="9418320" cy="1234440"/>
          </a:xfrm>
          <a:prstGeom prst="rect">
            <a:avLst/>
          </a:prstGeom>
          <a:noFill/>
          <a:ln/>
        </p:spPr>
        <p:txBody>
          <a:bodyPr wrap="square" rtlCol="0" anchor="ctr"/>
          <a:lstStyle/>
          <a:p>
            <a:pPr marL="0" indent="0">
              <a:lnSpc>
                <a:spcPct val="105000"/>
              </a:lnSpc>
              <a:buNone/>
            </a:pPr>
            <a:r>
              <a:rPr lang="en-US" sz="2400" b="1" i="1" dirty="0">
                <a:solidFill>
                  <a:srgbClr val="FFFFFF"/>
                </a:solidFill>
                <a:latin typeface="Cambria" pitchFamily="34" charset="0"/>
                <a:ea typeface="Cambria" pitchFamily="34" charset="-122"/>
                <a:cs typeface="Cambria" pitchFamily="34" charset="-120"/>
              </a:rPr>
              <a:t>Trasformare i beni inutilizzati della PA in una risorsa condivisa.</a:t>
            </a:r>
            <a:endParaRPr lang="en-US" sz="2400" dirty="0"/>
          </a:p>
        </p:txBody>
      </p:sp>
      <p:sp>
        <p:nvSpPr>
          <p:cNvPr id="8" name="Shape 5"/>
          <p:cNvSpPr/>
          <p:nvPr/>
        </p:nvSpPr>
        <p:spPr>
          <a:xfrm>
            <a:off x="640080" y="3383280"/>
            <a:ext cx="3502152" cy="2788920"/>
          </a:xfrm>
          <a:prstGeom prst="roundRect">
            <a:avLst>
              <a:gd name="adj" fmla="val 3279"/>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9" name="Shape 6"/>
          <p:cNvSpPr/>
          <p:nvPr/>
        </p:nvSpPr>
        <p:spPr>
          <a:xfrm>
            <a:off x="960120" y="3730752"/>
            <a:ext cx="868680" cy="868680"/>
          </a:xfrm>
          <a:prstGeom prst="ellipse">
            <a:avLst/>
          </a:prstGeom>
          <a:solidFill>
            <a:srgbClr val="2C5F2D"/>
          </a:solidFill>
          <a:ln/>
          <a:effectLst>
            <a:outerShdw blurRad="114300" dist="38100" dir="5400000" algn="bl" rotWithShape="0">
              <a:srgbClr val="1F2B22">
                <a:alpha val="16000"/>
              </a:srgbClr>
            </a:outerShdw>
          </a:effectLst>
        </p:spPr>
        <p:txBody>
          <a:bodyPr/>
          <a:lstStyle/>
          <a:p>
            <a:endParaRPr lang="it-IT"/>
          </a:p>
        </p:txBody>
      </p:sp>
      <p:pic>
        <p:nvPicPr>
          <p:cNvPr id="10" name="Image 1" descr="preencoded.png"/>
          <p:cNvPicPr>
            <a:picLocks noChangeAspect="1"/>
          </p:cNvPicPr>
          <p:nvPr/>
        </p:nvPicPr>
        <p:blipFill>
          <a:blip r:embed="rId4"/>
          <a:stretch>
            <a:fillRect/>
          </a:stretch>
        </p:blipFill>
        <p:spPr>
          <a:xfrm>
            <a:off x="1194664" y="3965296"/>
            <a:ext cx="399593" cy="399593"/>
          </a:xfrm>
          <a:prstGeom prst="rect">
            <a:avLst/>
          </a:prstGeom>
        </p:spPr>
      </p:pic>
      <p:sp>
        <p:nvSpPr>
          <p:cNvPr id="11" name="Text 7"/>
          <p:cNvSpPr/>
          <p:nvPr/>
        </p:nvSpPr>
        <p:spPr>
          <a:xfrm>
            <a:off x="960120" y="4754880"/>
            <a:ext cx="2862072" cy="685800"/>
          </a:xfrm>
          <a:prstGeom prst="rect">
            <a:avLst/>
          </a:prstGeom>
          <a:noFill/>
          <a:ln/>
        </p:spPr>
        <p:txBody>
          <a:bodyPr wrap="square" rtlCol="0" anchor="ctr"/>
          <a:lstStyle/>
          <a:p>
            <a:pPr marL="0" indent="0">
              <a:lnSpc>
                <a:spcPct val="100000"/>
              </a:lnSpc>
              <a:buNone/>
            </a:pPr>
            <a:r>
              <a:rPr lang="en-US" sz="1650" b="1" dirty="0">
                <a:solidFill>
                  <a:srgbClr val="2C5F2D"/>
                </a:solidFill>
                <a:latin typeface="Calibri" pitchFamily="34" charset="0"/>
                <a:ea typeface="Calibri" pitchFamily="34" charset="-122"/>
                <a:cs typeface="Calibri" pitchFamily="34" charset="-120"/>
              </a:rPr>
              <a:t>Diffondere l'economia circolare</a:t>
            </a:r>
            <a:endParaRPr lang="en-US" sz="1650" dirty="0"/>
          </a:p>
        </p:txBody>
      </p:sp>
      <p:sp>
        <p:nvSpPr>
          <p:cNvPr id="12" name="Text 8"/>
          <p:cNvSpPr/>
          <p:nvPr/>
        </p:nvSpPr>
        <p:spPr>
          <a:xfrm>
            <a:off x="960120" y="5394960"/>
            <a:ext cx="2862072" cy="685800"/>
          </a:xfrm>
          <a:prstGeom prst="rect">
            <a:avLst/>
          </a:prstGeom>
          <a:noFill/>
          <a:ln/>
        </p:spPr>
        <p:txBody>
          <a:bodyPr wrap="square" rtlCol="0" anchor="ctr"/>
          <a:lstStyle/>
          <a:p>
            <a:pPr marL="0" indent="0">
              <a:lnSpc>
                <a:spcPct val="110000"/>
              </a:lnSpc>
              <a:buNone/>
            </a:pPr>
            <a:r>
              <a:rPr lang="en-US" sz="1300" dirty="0">
                <a:solidFill>
                  <a:srgbClr val="5D6B60"/>
                </a:solidFill>
                <a:latin typeface="Calibri" pitchFamily="34" charset="0"/>
                <a:ea typeface="Calibri" pitchFamily="34" charset="-122"/>
                <a:cs typeface="Calibri" pitchFamily="34" charset="-120"/>
              </a:rPr>
              <a:t>Riuso e riciclo diventano la regola, non l'eccezione, tra gli </a:t>
            </a:r>
            <a:r>
              <a:rPr lang="en-US" sz="1300" dirty="0" err="1">
                <a:solidFill>
                  <a:srgbClr val="5D6B60"/>
                </a:solidFill>
                <a:latin typeface="Calibri" pitchFamily="34" charset="0"/>
                <a:ea typeface="Calibri" pitchFamily="34" charset="-122"/>
                <a:cs typeface="Calibri" pitchFamily="34" charset="-120"/>
              </a:rPr>
              <a:t>enti</a:t>
            </a:r>
            <a:r>
              <a:rPr lang="en-US" sz="1300" dirty="0">
                <a:solidFill>
                  <a:srgbClr val="5D6B60"/>
                </a:solidFill>
                <a:latin typeface="Calibri" pitchFamily="34" charset="0"/>
                <a:ea typeface="Calibri" pitchFamily="34" charset="-122"/>
                <a:cs typeface="Calibri" pitchFamily="34" charset="-120"/>
              </a:rPr>
              <a:t> </a:t>
            </a:r>
            <a:r>
              <a:rPr lang="en-US" sz="1300" dirty="0" err="1">
                <a:solidFill>
                  <a:srgbClr val="5D6B60"/>
                </a:solidFill>
                <a:latin typeface="Calibri" pitchFamily="34" charset="0"/>
                <a:ea typeface="Calibri" pitchFamily="34" charset="-122"/>
                <a:cs typeface="Calibri" pitchFamily="34" charset="-120"/>
              </a:rPr>
              <a:t>pubblici</a:t>
            </a:r>
            <a:r>
              <a:rPr lang="en-US" sz="1300" dirty="0">
                <a:solidFill>
                  <a:srgbClr val="5D6B60"/>
                </a:solidFill>
                <a:latin typeface="Calibri" pitchFamily="34" charset="0"/>
                <a:ea typeface="Calibri" pitchFamily="34" charset="-122"/>
                <a:cs typeface="Calibri" pitchFamily="34" charset="-120"/>
              </a:rPr>
              <a:t> e le </a:t>
            </a:r>
            <a:r>
              <a:rPr lang="en-US" sz="1300" dirty="0" err="1">
                <a:solidFill>
                  <a:srgbClr val="5D6B60"/>
                </a:solidFill>
                <a:latin typeface="Calibri" pitchFamily="34" charset="0"/>
                <a:ea typeface="Calibri" pitchFamily="34" charset="-122"/>
                <a:cs typeface="Calibri" pitchFamily="34" charset="-120"/>
              </a:rPr>
              <a:t>associazioni</a:t>
            </a:r>
            <a:r>
              <a:rPr lang="en-US" sz="1300" dirty="0">
                <a:solidFill>
                  <a:srgbClr val="5D6B60"/>
                </a:solidFill>
                <a:latin typeface="Calibri" pitchFamily="34" charset="0"/>
                <a:ea typeface="Calibri" pitchFamily="34" charset="-122"/>
                <a:cs typeface="Calibri" pitchFamily="34" charset="-120"/>
              </a:rPr>
              <a:t> del </a:t>
            </a:r>
            <a:r>
              <a:rPr lang="en-US" sz="1300" dirty="0" err="1">
                <a:solidFill>
                  <a:srgbClr val="5D6B60"/>
                </a:solidFill>
                <a:latin typeface="Calibri" pitchFamily="34" charset="0"/>
                <a:ea typeface="Calibri" pitchFamily="34" charset="-122"/>
                <a:cs typeface="Calibri" pitchFamily="34" charset="-120"/>
              </a:rPr>
              <a:t>terzo</a:t>
            </a:r>
            <a:r>
              <a:rPr lang="en-US" sz="1300" dirty="0">
                <a:solidFill>
                  <a:srgbClr val="5D6B60"/>
                </a:solidFill>
                <a:latin typeface="Calibri" pitchFamily="34" charset="0"/>
                <a:ea typeface="Calibri" pitchFamily="34" charset="-122"/>
                <a:cs typeface="Calibri" pitchFamily="34" charset="-120"/>
              </a:rPr>
              <a:t> </a:t>
            </a:r>
            <a:r>
              <a:rPr lang="en-US" sz="1300" dirty="0" err="1">
                <a:solidFill>
                  <a:srgbClr val="5D6B60"/>
                </a:solidFill>
                <a:latin typeface="Calibri" pitchFamily="34" charset="0"/>
                <a:ea typeface="Calibri" pitchFamily="34" charset="-122"/>
                <a:cs typeface="Calibri" pitchFamily="34" charset="-120"/>
              </a:rPr>
              <a:t>settore</a:t>
            </a:r>
            <a:r>
              <a:rPr lang="en-US" sz="1300" dirty="0">
                <a:solidFill>
                  <a:srgbClr val="5D6B60"/>
                </a:solidFill>
                <a:latin typeface="Calibri" pitchFamily="34" charset="0"/>
                <a:ea typeface="Calibri" pitchFamily="34" charset="-122"/>
                <a:cs typeface="Calibri" pitchFamily="34" charset="-120"/>
              </a:rPr>
              <a:t>.</a:t>
            </a:r>
            <a:endParaRPr lang="en-US" sz="1300" dirty="0"/>
          </a:p>
        </p:txBody>
      </p:sp>
      <p:sp>
        <p:nvSpPr>
          <p:cNvPr id="13" name="Shape 9"/>
          <p:cNvSpPr/>
          <p:nvPr/>
        </p:nvSpPr>
        <p:spPr>
          <a:xfrm>
            <a:off x="4352544" y="3383280"/>
            <a:ext cx="3502152" cy="2788920"/>
          </a:xfrm>
          <a:prstGeom prst="roundRect">
            <a:avLst>
              <a:gd name="adj" fmla="val 3279"/>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14" name="Shape 10"/>
          <p:cNvSpPr/>
          <p:nvPr/>
        </p:nvSpPr>
        <p:spPr>
          <a:xfrm>
            <a:off x="4672584" y="3730752"/>
            <a:ext cx="868680" cy="868680"/>
          </a:xfrm>
          <a:prstGeom prst="ellipse">
            <a:avLst/>
          </a:prstGeom>
          <a:solidFill>
            <a:srgbClr val="2C5F2D"/>
          </a:solidFill>
          <a:ln/>
          <a:effectLst>
            <a:outerShdw blurRad="114300" dist="38100" dir="5400000" algn="bl" rotWithShape="0">
              <a:srgbClr val="1F2B22">
                <a:alpha val="16000"/>
              </a:srgbClr>
            </a:outerShdw>
          </a:effectLst>
        </p:spPr>
        <p:txBody>
          <a:bodyPr/>
          <a:lstStyle/>
          <a:p>
            <a:endParaRPr lang="it-IT"/>
          </a:p>
        </p:txBody>
      </p:sp>
      <p:pic>
        <p:nvPicPr>
          <p:cNvPr id="15" name="Image 2" descr="preencoded.png"/>
          <p:cNvPicPr>
            <a:picLocks noChangeAspect="1"/>
          </p:cNvPicPr>
          <p:nvPr/>
        </p:nvPicPr>
        <p:blipFill>
          <a:blip r:embed="rId5"/>
          <a:stretch>
            <a:fillRect/>
          </a:stretch>
        </p:blipFill>
        <p:spPr>
          <a:xfrm>
            <a:off x="4907128" y="3965296"/>
            <a:ext cx="399593" cy="399593"/>
          </a:xfrm>
          <a:prstGeom prst="rect">
            <a:avLst/>
          </a:prstGeom>
        </p:spPr>
      </p:pic>
      <p:sp>
        <p:nvSpPr>
          <p:cNvPr id="16" name="Text 11"/>
          <p:cNvSpPr/>
          <p:nvPr/>
        </p:nvSpPr>
        <p:spPr>
          <a:xfrm>
            <a:off x="4672584" y="4754880"/>
            <a:ext cx="2862072" cy="685800"/>
          </a:xfrm>
          <a:prstGeom prst="rect">
            <a:avLst/>
          </a:prstGeom>
          <a:noFill/>
          <a:ln/>
        </p:spPr>
        <p:txBody>
          <a:bodyPr wrap="square" rtlCol="0" anchor="ctr"/>
          <a:lstStyle/>
          <a:p>
            <a:pPr marL="0" indent="0">
              <a:lnSpc>
                <a:spcPct val="100000"/>
              </a:lnSpc>
              <a:buNone/>
            </a:pPr>
            <a:r>
              <a:rPr lang="en-US" sz="1650" b="1" dirty="0">
                <a:solidFill>
                  <a:srgbClr val="2C5F2D"/>
                </a:solidFill>
                <a:latin typeface="Calibri" pitchFamily="34" charset="0"/>
                <a:ea typeface="Calibri" pitchFamily="34" charset="-122"/>
                <a:cs typeface="Calibri" pitchFamily="34" charset="-120"/>
              </a:rPr>
              <a:t>Valorizzare la spesa pubblica</a:t>
            </a:r>
            <a:endParaRPr lang="en-US" sz="1650" dirty="0"/>
          </a:p>
        </p:txBody>
      </p:sp>
      <p:sp>
        <p:nvSpPr>
          <p:cNvPr id="17" name="Text 12"/>
          <p:cNvSpPr/>
          <p:nvPr/>
        </p:nvSpPr>
        <p:spPr>
          <a:xfrm>
            <a:off x="4672584" y="5394960"/>
            <a:ext cx="2862072" cy="685800"/>
          </a:xfrm>
          <a:prstGeom prst="rect">
            <a:avLst/>
          </a:prstGeom>
          <a:noFill/>
          <a:ln/>
        </p:spPr>
        <p:txBody>
          <a:bodyPr wrap="square" rtlCol="0" anchor="ctr"/>
          <a:lstStyle/>
          <a:p>
            <a:pPr marL="0" indent="0">
              <a:lnSpc>
                <a:spcPct val="110000"/>
              </a:lnSpc>
              <a:buNone/>
            </a:pPr>
            <a:r>
              <a:rPr lang="en-US" sz="1300" dirty="0">
                <a:solidFill>
                  <a:srgbClr val="5D6B60"/>
                </a:solidFill>
                <a:latin typeface="Calibri" pitchFamily="34" charset="0"/>
                <a:ea typeface="Calibri" pitchFamily="34" charset="-122"/>
                <a:cs typeface="Calibri" pitchFamily="34" charset="-120"/>
              </a:rPr>
              <a:t>Un costo di stoccaggio o smaltimento si trasforma in un'opportunità di risparmio.</a:t>
            </a:r>
            <a:endParaRPr lang="en-US" sz="1300" dirty="0"/>
          </a:p>
        </p:txBody>
      </p:sp>
      <p:sp>
        <p:nvSpPr>
          <p:cNvPr id="18" name="Shape 13"/>
          <p:cNvSpPr/>
          <p:nvPr/>
        </p:nvSpPr>
        <p:spPr>
          <a:xfrm>
            <a:off x="8065008" y="3383280"/>
            <a:ext cx="3502152" cy="2788920"/>
          </a:xfrm>
          <a:prstGeom prst="roundRect">
            <a:avLst>
              <a:gd name="adj" fmla="val 3279"/>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19" name="Shape 14"/>
          <p:cNvSpPr/>
          <p:nvPr/>
        </p:nvSpPr>
        <p:spPr>
          <a:xfrm>
            <a:off x="8385048" y="3730752"/>
            <a:ext cx="868680" cy="868680"/>
          </a:xfrm>
          <a:prstGeom prst="ellipse">
            <a:avLst/>
          </a:prstGeom>
          <a:solidFill>
            <a:srgbClr val="2C5F2D"/>
          </a:solidFill>
          <a:ln/>
          <a:effectLst>
            <a:outerShdw blurRad="114300" dist="38100" dir="5400000" algn="bl" rotWithShape="0">
              <a:srgbClr val="1F2B22">
                <a:alpha val="16000"/>
              </a:srgbClr>
            </a:outerShdw>
          </a:effectLst>
        </p:spPr>
        <p:txBody>
          <a:bodyPr/>
          <a:lstStyle/>
          <a:p>
            <a:endParaRPr lang="it-IT"/>
          </a:p>
        </p:txBody>
      </p:sp>
      <p:pic>
        <p:nvPicPr>
          <p:cNvPr id="20" name="Image 3" descr="preencoded.png"/>
          <p:cNvPicPr>
            <a:picLocks noChangeAspect="1"/>
          </p:cNvPicPr>
          <p:nvPr/>
        </p:nvPicPr>
        <p:blipFill>
          <a:blip r:embed="rId6"/>
          <a:stretch>
            <a:fillRect/>
          </a:stretch>
        </p:blipFill>
        <p:spPr>
          <a:xfrm>
            <a:off x="8619592" y="3965296"/>
            <a:ext cx="399593" cy="399593"/>
          </a:xfrm>
          <a:prstGeom prst="rect">
            <a:avLst/>
          </a:prstGeom>
        </p:spPr>
      </p:pic>
      <p:sp>
        <p:nvSpPr>
          <p:cNvPr id="21" name="Text 15"/>
          <p:cNvSpPr/>
          <p:nvPr/>
        </p:nvSpPr>
        <p:spPr>
          <a:xfrm>
            <a:off x="8385048" y="4754880"/>
            <a:ext cx="2862072" cy="685800"/>
          </a:xfrm>
          <a:prstGeom prst="rect">
            <a:avLst/>
          </a:prstGeom>
          <a:noFill/>
          <a:ln/>
        </p:spPr>
        <p:txBody>
          <a:bodyPr wrap="square" rtlCol="0" anchor="ctr"/>
          <a:lstStyle/>
          <a:p>
            <a:pPr marL="0" indent="0">
              <a:lnSpc>
                <a:spcPct val="100000"/>
              </a:lnSpc>
              <a:buNone/>
            </a:pPr>
            <a:r>
              <a:rPr lang="en-US" sz="1650" b="1" dirty="0">
                <a:solidFill>
                  <a:srgbClr val="2C5F2D"/>
                </a:solidFill>
                <a:latin typeface="Calibri" pitchFamily="34" charset="0"/>
                <a:ea typeface="Calibri" pitchFamily="34" charset="-122"/>
                <a:cs typeface="Calibri" pitchFamily="34" charset="-120"/>
              </a:rPr>
              <a:t>Ridurre l'impatto ambientale</a:t>
            </a:r>
            <a:endParaRPr lang="en-US" sz="1650" dirty="0"/>
          </a:p>
        </p:txBody>
      </p:sp>
      <p:sp>
        <p:nvSpPr>
          <p:cNvPr id="22" name="Text 16"/>
          <p:cNvSpPr/>
          <p:nvPr/>
        </p:nvSpPr>
        <p:spPr>
          <a:xfrm>
            <a:off x="8385048" y="5394960"/>
            <a:ext cx="2862072" cy="685800"/>
          </a:xfrm>
          <a:prstGeom prst="rect">
            <a:avLst/>
          </a:prstGeom>
          <a:noFill/>
          <a:ln/>
        </p:spPr>
        <p:txBody>
          <a:bodyPr wrap="square" rtlCol="0" anchor="ctr"/>
          <a:lstStyle/>
          <a:p>
            <a:pPr marL="0" indent="0">
              <a:lnSpc>
                <a:spcPct val="110000"/>
              </a:lnSpc>
              <a:buNone/>
            </a:pPr>
            <a:r>
              <a:rPr lang="en-US" sz="1300" dirty="0">
                <a:solidFill>
                  <a:srgbClr val="5D6B60"/>
                </a:solidFill>
                <a:latin typeface="Calibri" pitchFamily="34" charset="0"/>
                <a:ea typeface="Calibri" pitchFamily="34" charset="-122"/>
                <a:cs typeface="Calibri" pitchFamily="34" charset="-120"/>
              </a:rPr>
              <a:t>In linea con gli obiettivi di sostenibilità dell'Agenda 2030 dell'ONU.</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bg>
      <p:bgPr>
        <a:solidFill>
          <a:srgbClr val="F5F7F2"/>
        </a:solidFill>
        <a:effectLst/>
      </p:bgPr>
    </p:bg>
    <p:spTree>
      <p:nvGrpSpPr>
        <p:cNvPr id="1" name=""/>
        <p:cNvGrpSpPr/>
        <p:nvPr/>
      </p:nvGrpSpPr>
      <p:grpSpPr>
        <a:xfrm>
          <a:off x="0" y="0"/>
          <a:ext cx="0" cy="0"/>
          <a:chOff x="0" y="0"/>
          <a:chExt cx="0" cy="0"/>
        </a:xfrm>
      </p:grpSpPr>
      <p:sp>
        <p:nvSpPr>
          <p:cNvPr id="2" name="Text 0"/>
          <p:cNvSpPr/>
          <p:nvPr/>
        </p:nvSpPr>
        <p:spPr>
          <a:xfrm>
            <a:off x="640080" y="548640"/>
            <a:ext cx="8229600" cy="292608"/>
          </a:xfrm>
          <a:prstGeom prst="rect">
            <a:avLst/>
          </a:prstGeom>
          <a:noFill/>
          <a:ln/>
        </p:spPr>
        <p:txBody>
          <a:bodyPr wrap="square" rtlCol="0" anchor="ctr"/>
          <a:lstStyle/>
          <a:p>
            <a:pPr marL="0" indent="0" algn="l">
              <a:buNone/>
            </a:pPr>
            <a:r>
              <a:rPr lang="en-US" sz="1250" b="1" kern="0" spc="300" dirty="0">
                <a:solidFill>
                  <a:srgbClr val="2C5F2D"/>
                </a:solidFill>
                <a:latin typeface="Calibri" pitchFamily="34" charset="0"/>
                <a:ea typeface="Calibri" pitchFamily="34" charset="-122"/>
                <a:cs typeface="Calibri" pitchFamily="34" charset="-120"/>
              </a:rPr>
              <a:t>LE ORIGINI</a:t>
            </a:r>
            <a:endParaRPr lang="en-US" sz="1250" dirty="0"/>
          </a:p>
        </p:txBody>
      </p:sp>
      <p:sp>
        <p:nvSpPr>
          <p:cNvPr id="3" name="Text 1"/>
          <p:cNvSpPr/>
          <p:nvPr/>
        </p:nvSpPr>
        <p:spPr>
          <a:xfrm>
            <a:off x="621792" y="841248"/>
            <a:ext cx="10058400" cy="731520"/>
          </a:xfrm>
          <a:prstGeom prst="rect">
            <a:avLst/>
          </a:prstGeom>
          <a:noFill/>
          <a:ln/>
        </p:spPr>
        <p:txBody>
          <a:bodyPr wrap="square" rtlCol="0" anchor="ctr"/>
          <a:lstStyle/>
          <a:p>
            <a:pPr marL="0" indent="0">
              <a:buNone/>
            </a:pPr>
            <a:r>
              <a:rPr lang="en-US" sz="3400" b="1" dirty="0">
                <a:solidFill>
                  <a:srgbClr val="1F2B22"/>
                </a:solidFill>
                <a:latin typeface="Cambria" pitchFamily="34" charset="0"/>
                <a:ea typeface="Cambria" pitchFamily="34" charset="-122"/>
                <a:cs typeface="Cambria" pitchFamily="34" charset="-120"/>
              </a:rPr>
              <a:t>Da un'esperienza che funziona già</a:t>
            </a:r>
            <a:endParaRPr lang="en-US" sz="3400" dirty="0"/>
          </a:p>
        </p:txBody>
      </p:sp>
      <p:sp>
        <p:nvSpPr>
          <p:cNvPr id="4" name="Shape 2"/>
          <p:cNvSpPr/>
          <p:nvPr/>
        </p:nvSpPr>
        <p:spPr>
          <a:xfrm>
            <a:off x="640080" y="1783080"/>
            <a:ext cx="5989320" cy="4434840"/>
          </a:xfrm>
          <a:prstGeom prst="roundRect">
            <a:avLst>
              <a:gd name="adj" fmla="val 2062"/>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5" name="Shape 3"/>
          <p:cNvSpPr/>
          <p:nvPr/>
        </p:nvSpPr>
        <p:spPr>
          <a:xfrm>
            <a:off x="914400" y="2084832"/>
            <a:ext cx="914400" cy="914400"/>
          </a:xfrm>
          <a:prstGeom prst="ellipse">
            <a:avLst/>
          </a:prstGeom>
          <a:solidFill>
            <a:srgbClr val="2C5F2D"/>
          </a:solidFill>
          <a:ln/>
          <a:effectLst>
            <a:outerShdw blurRad="114300" dist="38100" dir="5400000" algn="bl" rotWithShape="0">
              <a:srgbClr val="1F2B22">
                <a:alpha val="16000"/>
              </a:srgbClr>
            </a:outerShdw>
          </a:effectLst>
        </p:spPr>
        <p:txBody>
          <a:bodyPr/>
          <a:lstStyle/>
          <a:p>
            <a:endParaRPr lang="it-IT"/>
          </a:p>
        </p:txBody>
      </p:sp>
      <p:pic>
        <p:nvPicPr>
          <p:cNvPr id="6" name="Image 0" descr="preencoded.png"/>
          <p:cNvPicPr>
            <a:picLocks noChangeAspect="1"/>
          </p:cNvPicPr>
          <p:nvPr/>
        </p:nvPicPr>
        <p:blipFill>
          <a:blip r:embed="rId3"/>
          <a:stretch>
            <a:fillRect/>
          </a:stretch>
        </p:blipFill>
        <p:spPr>
          <a:xfrm>
            <a:off x="1161288" y="2331720"/>
            <a:ext cx="420624" cy="420624"/>
          </a:xfrm>
          <a:prstGeom prst="rect">
            <a:avLst/>
          </a:prstGeom>
        </p:spPr>
      </p:pic>
      <p:sp>
        <p:nvSpPr>
          <p:cNvPr id="7" name="Text 4"/>
          <p:cNvSpPr/>
          <p:nvPr/>
        </p:nvSpPr>
        <p:spPr>
          <a:xfrm>
            <a:off x="2057400" y="2148840"/>
            <a:ext cx="4434840" cy="777240"/>
          </a:xfrm>
          <a:prstGeom prst="rect">
            <a:avLst/>
          </a:prstGeom>
          <a:noFill/>
          <a:ln/>
        </p:spPr>
        <p:txBody>
          <a:bodyPr wrap="square" rtlCol="0" anchor="ctr"/>
          <a:lstStyle/>
          <a:p>
            <a:pPr marL="0" indent="0">
              <a:lnSpc>
                <a:spcPct val="100000"/>
              </a:lnSpc>
              <a:buNone/>
            </a:pPr>
            <a:r>
              <a:rPr lang="en-US" sz="1800" b="1" dirty="0">
                <a:solidFill>
                  <a:srgbClr val="2C5F2D"/>
                </a:solidFill>
                <a:latin typeface="Calibri" pitchFamily="34" charset="0"/>
                <a:ea typeface="Calibri" pitchFamily="34" charset="-122"/>
                <a:cs typeface="Calibri" pitchFamily="34" charset="-120"/>
              </a:rPr>
              <a:t>La piattaforma NONSIBUTTAVIANIENTE</a:t>
            </a:r>
            <a:endParaRPr lang="en-US" sz="1800" dirty="0"/>
          </a:p>
        </p:txBody>
      </p:sp>
      <p:sp>
        <p:nvSpPr>
          <p:cNvPr id="8" name="Text 5"/>
          <p:cNvSpPr/>
          <p:nvPr/>
        </p:nvSpPr>
        <p:spPr>
          <a:xfrm>
            <a:off x="914400" y="3246120"/>
            <a:ext cx="5440680" cy="1188720"/>
          </a:xfrm>
          <a:prstGeom prst="rect">
            <a:avLst/>
          </a:prstGeom>
          <a:noFill/>
          <a:ln/>
        </p:spPr>
        <p:txBody>
          <a:bodyPr wrap="square" rtlCol="0" anchor="ctr"/>
          <a:lstStyle/>
          <a:p>
            <a:pPr marL="0" indent="0">
              <a:lnSpc>
                <a:spcPct val="120000"/>
              </a:lnSpc>
              <a:buNone/>
            </a:pPr>
            <a:r>
              <a:rPr lang="en-US" sz="1550" dirty="0">
                <a:solidFill>
                  <a:srgbClr val="5D6B60"/>
                </a:solidFill>
                <a:latin typeface="Calibri" pitchFamily="34" charset="0"/>
                <a:ea typeface="Calibri" pitchFamily="34" charset="-122"/>
                <a:cs typeface="Calibri" pitchFamily="34" charset="-120"/>
              </a:rPr>
              <a:t>L'azienda capofila NSBVN ha già sviluppato una piattaforma digitale di sharing che </a:t>
            </a:r>
            <a:r>
              <a:rPr lang="en-US" sz="1550" b="1" dirty="0">
                <a:solidFill>
                  <a:srgbClr val="1F2B22"/>
                </a:solidFill>
                <a:latin typeface="Calibri" pitchFamily="34" charset="0"/>
                <a:ea typeface="Calibri" pitchFamily="34" charset="-122"/>
                <a:cs typeface="Calibri" pitchFamily="34" charset="-120"/>
              </a:rPr>
              <a:t>ricicla e condivide allestimenti e giacenze museali</a:t>
            </a:r>
            <a:r>
              <a:rPr lang="en-US" sz="1550" dirty="0">
                <a:solidFill>
                  <a:srgbClr val="5D6B60"/>
                </a:solidFill>
                <a:latin typeface="Calibri" pitchFamily="34" charset="0"/>
                <a:ea typeface="Calibri" pitchFamily="34" charset="-122"/>
                <a:cs typeface="Calibri" pitchFamily="34" charset="-120"/>
              </a:rPr>
              <a:t>, da re-impiegare in mostre, eventi e allestimenti temporanei.</a:t>
            </a:r>
            <a:endParaRPr lang="en-US" sz="1550" dirty="0"/>
          </a:p>
        </p:txBody>
      </p:sp>
      <p:sp>
        <p:nvSpPr>
          <p:cNvPr id="9" name="Text 6"/>
          <p:cNvSpPr/>
          <p:nvPr/>
        </p:nvSpPr>
        <p:spPr>
          <a:xfrm>
            <a:off x="914400" y="4663440"/>
            <a:ext cx="5440680" cy="1280160"/>
          </a:xfrm>
          <a:prstGeom prst="rect">
            <a:avLst/>
          </a:prstGeom>
          <a:noFill/>
          <a:ln/>
        </p:spPr>
        <p:txBody>
          <a:bodyPr wrap="square" rtlCol="0" anchor="t"/>
          <a:lstStyle/>
          <a:p>
            <a:pPr marL="0" indent="0">
              <a:lnSpc>
                <a:spcPct val="120000"/>
              </a:lnSpc>
              <a:buNone/>
            </a:pPr>
            <a:r>
              <a:rPr lang="en-US" sz="1550" b="1" dirty="0">
                <a:solidFill>
                  <a:srgbClr val="2C5F2D"/>
                </a:solidFill>
                <a:latin typeface="Calibri" pitchFamily="34" charset="0"/>
                <a:ea typeface="Calibri" pitchFamily="34" charset="-122"/>
                <a:cs typeface="Calibri" pitchFamily="34" charset="-120"/>
              </a:rPr>
              <a:t>Collabora con decine di musei in tutta la Lombardia, </a:t>
            </a:r>
            <a:r>
              <a:rPr lang="en-US" sz="1550" dirty="0">
                <a:solidFill>
                  <a:srgbClr val="5D6B60"/>
                </a:solidFill>
                <a:latin typeface="Calibri" pitchFamily="34" charset="0"/>
                <a:ea typeface="Calibri" pitchFamily="34" charset="-122"/>
                <a:cs typeface="Calibri" pitchFamily="34" charset="-120"/>
              </a:rPr>
              <a:t>abbattendo i costi degli allestimenti grazie al riuso.</a:t>
            </a:r>
            <a:endParaRPr lang="en-US" sz="1550" dirty="0"/>
          </a:p>
        </p:txBody>
      </p:sp>
      <p:sp>
        <p:nvSpPr>
          <p:cNvPr id="10" name="Shape 7"/>
          <p:cNvSpPr/>
          <p:nvPr/>
        </p:nvSpPr>
        <p:spPr>
          <a:xfrm>
            <a:off x="6949440" y="1783080"/>
            <a:ext cx="4617720" cy="4434840"/>
          </a:xfrm>
          <a:prstGeom prst="roundRect">
            <a:avLst>
              <a:gd name="adj" fmla="val 2062"/>
            </a:avLst>
          </a:prstGeom>
          <a:solidFill>
            <a:srgbClr val="2C5F2D"/>
          </a:solidFill>
          <a:ln/>
          <a:effectLst>
            <a:outerShdw blurRad="114300" dist="38100" dir="5400000" algn="bl" rotWithShape="0">
              <a:srgbClr val="1F2B22">
                <a:alpha val="16000"/>
              </a:srgbClr>
            </a:outerShdw>
          </a:effectLst>
        </p:spPr>
        <p:txBody>
          <a:bodyPr/>
          <a:lstStyle/>
          <a:p>
            <a:endParaRPr lang="it-IT"/>
          </a:p>
        </p:txBody>
      </p:sp>
      <p:sp>
        <p:nvSpPr>
          <p:cNvPr id="11" name="Shape 8"/>
          <p:cNvSpPr/>
          <p:nvPr/>
        </p:nvSpPr>
        <p:spPr>
          <a:xfrm>
            <a:off x="8778240" y="4206240"/>
            <a:ext cx="3108960" cy="3108960"/>
          </a:xfrm>
          <a:prstGeom prst="chord">
            <a:avLst>
              <a:gd name="adj1" fmla="val 0"/>
              <a:gd name="adj2" fmla="val 21594000"/>
            </a:avLst>
          </a:prstGeom>
          <a:ln w="127000">
            <a:solidFill>
              <a:srgbClr val="3C7A3D"/>
            </a:solidFill>
            <a:prstDash val="solid"/>
          </a:ln>
        </p:spPr>
        <p:txBody>
          <a:bodyPr/>
          <a:lstStyle/>
          <a:p>
            <a:endParaRPr lang="it-IT"/>
          </a:p>
        </p:txBody>
      </p:sp>
      <p:sp>
        <p:nvSpPr>
          <p:cNvPr id="12" name="Text 9"/>
          <p:cNvSpPr/>
          <p:nvPr/>
        </p:nvSpPr>
        <p:spPr>
          <a:xfrm>
            <a:off x="7223760" y="2194560"/>
            <a:ext cx="4069080" cy="457200"/>
          </a:xfrm>
          <a:prstGeom prst="rect">
            <a:avLst/>
          </a:prstGeom>
          <a:noFill/>
          <a:ln/>
        </p:spPr>
        <p:txBody>
          <a:bodyPr wrap="square" rtlCol="0" anchor="ctr"/>
          <a:lstStyle/>
          <a:p>
            <a:pPr marL="0" indent="0">
              <a:buNone/>
            </a:pPr>
            <a:r>
              <a:rPr lang="en-US" sz="1250" b="1" kern="0" spc="200" dirty="0">
                <a:solidFill>
                  <a:srgbClr val="BBE08A"/>
                </a:solidFill>
                <a:latin typeface="Calibri" pitchFamily="34" charset="0"/>
                <a:ea typeface="Calibri" pitchFamily="34" charset="-122"/>
                <a:cs typeface="Calibri" pitchFamily="34" charset="-120"/>
              </a:rPr>
              <a:t>SHARINGPA ESTENDE QUESTO KNOW-HOW</a:t>
            </a:r>
            <a:endParaRPr lang="en-US" sz="1250" dirty="0"/>
          </a:p>
        </p:txBody>
      </p:sp>
      <p:sp>
        <p:nvSpPr>
          <p:cNvPr id="13" name="Text 10"/>
          <p:cNvSpPr/>
          <p:nvPr/>
        </p:nvSpPr>
        <p:spPr>
          <a:xfrm>
            <a:off x="7223760" y="2697480"/>
            <a:ext cx="4069080" cy="914400"/>
          </a:xfrm>
          <a:prstGeom prst="rect">
            <a:avLst/>
          </a:prstGeom>
          <a:noFill/>
          <a:ln/>
        </p:spPr>
        <p:txBody>
          <a:bodyPr wrap="square" rtlCol="0" anchor="ctr"/>
          <a:lstStyle/>
          <a:p>
            <a:pPr marL="0" indent="0">
              <a:lnSpc>
                <a:spcPct val="115000"/>
              </a:lnSpc>
              <a:buNone/>
            </a:pPr>
            <a:r>
              <a:rPr lang="en-US" sz="1700" dirty="0">
                <a:solidFill>
                  <a:srgbClr val="FFFFFF"/>
                </a:solidFill>
                <a:latin typeface="Calibri" pitchFamily="34" charset="0"/>
                <a:ea typeface="Calibri" pitchFamily="34" charset="-122"/>
                <a:cs typeface="Calibri" pitchFamily="34" charset="-120"/>
              </a:rPr>
              <a:t>Dagli allestimenti museali</a:t>
            </a:r>
            <a:endParaRPr lang="en-US" sz="1700" dirty="0"/>
          </a:p>
          <a:p>
            <a:pPr marL="0" indent="0">
              <a:lnSpc>
                <a:spcPct val="115000"/>
              </a:lnSpc>
              <a:buNone/>
            </a:pPr>
            <a:r>
              <a:rPr lang="en-US" sz="1700" dirty="0">
                <a:solidFill>
                  <a:srgbClr val="FFFFFF"/>
                </a:solidFill>
                <a:latin typeface="Calibri" pitchFamily="34" charset="0"/>
                <a:ea typeface="Calibri" pitchFamily="34" charset="-122"/>
                <a:cs typeface="Calibri" pitchFamily="34" charset="-120"/>
              </a:rPr>
              <a:t>a un campo nuovo e vastissimo:</a:t>
            </a:r>
            <a:endParaRPr lang="en-US" sz="1700" dirty="0"/>
          </a:p>
        </p:txBody>
      </p:sp>
      <p:sp>
        <p:nvSpPr>
          <p:cNvPr id="14" name="Text 11"/>
          <p:cNvSpPr/>
          <p:nvPr/>
        </p:nvSpPr>
        <p:spPr>
          <a:xfrm>
            <a:off x="7223760" y="3794760"/>
            <a:ext cx="4069080" cy="1371600"/>
          </a:xfrm>
          <a:prstGeom prst="rect">
            <a:avLst/>
          </a:prstGeom>
          <a:noFill/>
          <a:ln/>
        </p:spPr>
        <p:txBody>
          <a:bodyPr wrap="square" rtlCol="0" anchor="ctr"/>
          <a:lstStyle/>
          <a:p>
            <a:pPr marL="0" indent="0">
              <a:lnSpc>
                <a:spcPct val="100000"/>
              </a:lnSpc>
              <a:buNone/>
            </a:pPr>
            <a:r>
              <a:rPr lang="en-US" sz="3400" b="1" dirty="0">
                <a:solidFill>
                  <a:srgbClr val="FFFFFF"/>
                </a:solidFill>
                <a:latin typeface="Cambria" pitchFamily="34" charset="0"/>
                <a:ea typeface="Cambria" pitchFamily="34" charset="-122"/>
                <a:cs typeface="Cambria" pitchFamily="34" charset="-120"/>
              </a:rPr>
              <a:t>i beni degli</a:t>
            </a:r>
            <a:endParaRPr lang="en-US" sz="3400" dirty="0"/>
          </a:p>
          <a:p>
            <a:pPr marL="0" indent="0">
              <a:lnSpc>
                <a:spcPct val="100000"/>
              </a:lnSpc>
              <a:buNone/>
            </a:pPr>
            <a:r>
              <a:rPr lang="en-US" sz="3400" b="1" dirty="0">
                <a:solidFill>
                  <a:srgbClr val="FFFFFF"/>
                </a:solidFill>
                <a:latin typeface="Cambria" pitchFamily="34" charset="0"/>
                <a:ea typeface="Cambria" pitchFamily="34" charset="-122"/>
                <a:cs typeface="Cambria" pitchFamily="34" charset="-120"/>
              </a:rPr>
              <a:t>Enti Pubblici</a:t>
            </a:r>
            <a:endParaRPr lang="en-US" sz="3400" dirty="0"/>
          </a:p>
        </p:txBody>
      </p:sp>
      <p:sp>
        <p:nvSpPr>
          <p:cNvPr id="15" name="Shape 12"/>
          <p:cNvSpPr/>
          <p:nvPr/>
        </p:nvSpPr>
        <p:spPr>
          <a:xfrm>
            <a:off x="7223760" y="5257800"/>
            <a:ext cx="777240" cy="777240"/>
          </a:xfrm>
          <a:prstGeom prst="ellipse">
            <a:avLst/>
          </a:prstGeom>
          <a:solidFill>
            <a:srgbClr val="3C7A3D"/>
          </a:solidFill>
          <a:ln/>
          <a:effectLst>
            <a:outerShdw blurRad="114300" dist="38100" dir="5400000" algn="bl" rotWithShape="0">
              <a:srgbClr val="1F2B22">
                <a:alpha val="16000"/>
              </a:srgbClr>
            </a:outerShdw>
          </a:effectLst>
        </p:spPr>
        <p:txBody>
          <a:bodyPr/>
          <a:lstStyle/>
          <a:p>
            <a:endParaRPr lang="it-IT"/>
          </a:p>
        </p:txBody>
      </p:sp>
      <p:pic>
        <p:nvPicPr>
          <p:cNvPr id="16" name="Image 1" descr="preencoded.png"/>
          <p:cNvPicPr>
            <a:picLocks noChangeAspect="1"/>
          </p:cNvPicPr>
          <p:nvPr/>
        </p:nvPicPr>
        <p:blipFill>
          <a:blip r:embed="rId4"/>
          <a:stretch>
            <a:fillRect/>
          </a:stretch>
        </p:blipFill>
        <p:spPr>
          <a:xfrm>
            <a:off x="7433615" y="5467655"/>
            <a:ext cx="357530" cy="35753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7F2"/>
        </a:solidFill>
        <a:effectLst/>
      </p:bgPr>
    </p:bg>
    <p:spTree>
      <p:nvGrpSpPr>
        <p:cNvPr id="1" name="">
          <a:extLst>
            <a:ext uri="{FF2B5EF4-FFF2-40B4-BE49-F238E27FC236}">
              <a16:creationId xmlns:a16="http://schemas.microsoft.com/office/drawing/2014/main" id="{D510165E-A2B8-1853-21D8-907A2A7E14E9}"/>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CD928F0-A069-1DD1-37FE-5AADD517B2B5}"/>
              </a:ext>
            </a:extLst>
          </p:cNvPr>
          <p:cNvSpPr/>
          <p:nvPr/>
        </p:nvSpPr>
        <p:spPr>
          <a:xfrm>
            <a:off x="640080" y="548640"/>
            <a:ext cx="8229600" cy="292608"/>
          </a:xfrm>
          <a:prstGeom prst="rect">
            <a:avLst/>
          </a:prstGeom>
          <a:noFill/>
          <a:ln/>
        </p:spPr>
        <p:txBody>
          <a:bodyPr wrap="square" rtlCol="0" anchor="ctr"/>
          <a:lstStyle/>
          <a:p>
            <a:pPr marL="0" indent="0" algn="l">
              <a:buNone/>
            </a:pPr>
            <a:r>
              <a:rPr lang="en-US" sz="1250" b="1" kern="0" spc="300" dirty="0">
                <a:solidFill>
                  <a:srgbClr val="2C5F2D"/>
                </a:solidFill>
                <a:latin typeface="Calibri" pitchFamily="34" charset="0"/>
                <a:ea typeface="Calibri" pitchFamily="34" charset="-122"/>
                <a:cs typeface="Calibri" pitchFamily="34" charset="-120"/>
              </a:rPr>
              <a:t>LE ORIGINI</a:t>
            </a:r>
            <a:endParaRPr lang="en-US" sz="1250" dirty="0"/>
          </a:p>
        </p:txBody>
      </p:sp>
      <p:sp>
        <p:nvSpPr>
          <p:cNvPr id="3" name="Text 1">
            <a:extLst>
              <a:ext uri="{FF2B5EF4-FFF2-40B4-BE49-F238E27FC236}">
                <a16:creationId xmlns:a16="http://schemas.microsoft.com/office/drawing/2014/main" id="{C5A834EC-016B-3814-15CB-4F7DC5E36752}"/>
              </a:ext>
            </a:extLst>
          </p:cNvPr>
          <p:cNvSpPr/>
          <p:nvPr/>
        </p:nvSpPr>
        <p:spPr>
          <a:xfrm>
            <a:off x="621792" y="841248"/>
            <a:ext cx="10058400" cy="731520"/>
          </a:xfrm>
          <a:prstGeom prst="rect">
            <a:avLst/>
          </a:prstGeom>
          <a:noFill/>
          <a:ln/>
        </p:spPr>
        <p:txBody>
          <a:bodyPr wrap="square" rtlCol="0" anchor="ctr"/>
          <a:lstStyle/>
          <a:p>
            <a:pPr marL="0" indent="0">
              <a:buNone/>
            </a:pPr>
            <a:r>
              <a:rPr lang="en-US" sz="3400" b="1" dirty="0" err="1">
                <a:solidFill>
                  <a:srgbClr val="1F2B22"/>
                </a:solidFill>
                <a:latin typeface="Cambria" pitchFamily="34" charset="0"/>
                <a:ea typeface="Cambria" pitchFamily="34" charset="-122"/>
                <a:cs typeface="Cambria" pitchFamily="34" charset="-120"/>
              </a:rPr>
              <a:t>Esempi</a:t>
            </a:r>
            <a:r>
              <a:rPr lang="en-US" sz="3400" b="1" dirty="0">
                <a:solidFill>
                  <a:srgbClr val="1F2B22"/>
                </a:solidFill>
                <a:latin typeface="Cambria" pitchFamily="34" charset="0"/>
                <a:ea typeface="Cambria" pitchFamily="34" charset="-122"/>
                <a:cs typeface="Cambria" pitchFamily="34" charset="-120"/>
              </a:rPr>
              <a:t> di </a:t>
            </a:r>
            <a:r>
              <a:rPr lang="en-US" sz="3400" b="1" dirty="0" err="1">
                <a:solidFill>
                  <a:srgbClr val="1F2B22"/>
                </a:solidFill>
                <a:latin typeface="Cambria" pitchFamily="34" charset="0"/>
                <a:ea typeface="Cambria" pitchFamily="34" charset="-122"/>
                <a:cs typeface="Cambria" pitchFamily="34" charset="-120"/>
              </a:rPr>
              <a:t>piattaforme</a:t>
            </a:r>
            <a:r>
              <a:rPr lang="en-US" sz="3400" b="1" dirty="0">
                <a:solidFill>
                  <a:srgbClr val="1F2B22"/>
                </a:solidFill>
                <a:latin typeface="Cambria" pitchFamily="34" charset="0"/>
                <a:ea typeface="Cambria" pitchFamily="34" charset="-122"/>
                <a:cs typeface="Cambria" pitchFamily="34" charset="-120"/>
              </a:rPr>
              <a:t> </a:t>
            </a:r>
            <a:r>
              <a:rPr lang="en-US" sz="3400" b="1" dirty="0" err="1">
                <a:solidFill>
                  <a:srgbClr val="1F2B22"/>
                </a:solidFill>
                <a:latin typeface="Cambria" pitchFamily="34" charset="0"/>
                <a:ea typeface="Cambria" pitchFamily="34" charset="-122"/>
                <a:cs typeface="Cambria" pitchFamily="34" charset="-120"/>
              </a:rPr>
              <a:t>già</a:t>
            </a:r>
            <a:r>
              <a:rPr lang="en-US" sz="3400" b="1" dirty="0">
                <a:solidFill>
                  <a:srgbClr val="1F2B22"/>
                </a:solidFill>
                <a:latin typeface="Cambria" pitchFamily="34" charset="0"/>
                <a:ea typeface="Cambria" pitchFamily="34" charset="-122"/>
                <a:cs typeface="Cambria" pitchFamily="34" charset="-120"/>
              </a:rPr>
              <a:t> </a:t>
            </a:r>
            <a:r>
              <a:rPr lang="en-US" sz="3400" b="1" dirty="0" err="1">
                <a:solidFill>
                  <a:srgbClr val="1F2B22"/>
                </a:solidFill>
                <a:latin typeface="Cambria" pitchFamily="34" charset="0"/>
                <a:ea typeface="Cambria" pitchFamily="34" charset="-122"/>
                <a:cs typeface="Cambria" pitchFamily="34" charset="-120"/>
              </a:rPr>
              <a:t>esistenti</a:t>
            </a:r>
            <a:endParaRPr lang="en-US" sz="3400" dirty="0"/>
          </a:p>
        </p:txBody>
      </p:sp>
      <p:sp>
        <p:nvSpPr>
          <p:cNvPr id="11" name="Shape 8">
            <a:extLst>
              <a:ext uri="{FF2B5EF4-FFF2-40B4-BE49-F238E27FC236}">
                <a16:creationId xmlns:a16="http://schemas.microsoft.com/office/drawing/2014/main" id="{DC2DE499-ACE6-9CD4-7E32-BD3E495C232B}"/>
              </a:ext>
            </a:extLst>
          </p:cNvPr>
          <p:cNvSpPr/>
          <p:nvPr/>
        </p:nvSpPr>
        <p:spPr>
          <a:xfrm>
            <a:off x="9768535" y="-596265"/>
            <a:ext cx="3108960" cy="3108960"/>
          </a:xfrm>
          <a:prstGeom prst="chord">
            <a:avLst>
              <a:gd name="adj1" fmla="val 0"/>
              <a:gd name="adj2" fmla="val 21594000"/>
            </a:avLst>
          </a:prstGeom>
          <a:ln w="127000">
            <a:solidFill>
              <a:srgbClr val="3C7A3D"/>
            </a:solidFill>
            <a:prstDash val="solid"/>
          </a:ln>
        </p:spPr>
        <p:txBody>
          <a:bodyPr/>
          <a:lstStyle/>
          <a:p>
            <a:endParaRPr lang="it-IT"/>
          </a:p>
        </p:txBody>
      </p:sp>
      <p:pic>
        <p:nvPicPr>
          <p:cNvPr id="19" name="Immagine 18">
            <a:extLst>
              <a:ext uri="{FF2B5EF4-FFF2-40B4-BE49-F238E27FC236}">
                <a16:creationId xmlns:a16="http://schemas.microsoft.com/office/drawing/2014/main" id="{A8FEDC5A-26FA-B69D-1C0A-0A75E964A738}"/>
              </a:ext>
            </a:extLst>
          </p:cNvPr>
          <p:cNvPicPr>
            <a:picLocks noChangeAspect="1"/>
          </p:cNvPicPr>
          <p:nvPr/>
        </p:nvPicPr>
        <p:blipFill>
          <a:blip r:embed="rId3"/>
          <a:srcRect b="17398"/>
          <a:stretch>
            <a:fillRect/>
          </a:stretch>
        </p:blipFill>
        <p:spPr>
          <a:xfrm>
            <a:off x="6081721" y="3592449"/>
            <a:ext cx="5781235" cy="2698623"/>
          </a:xfrm>
          <a:prstGeom prst="rect">
            <a:avLst/>
          </a:prstGeom>
        </p:spPr>
      </p:pic>
      <p:pic>
        <p:nvPicPr>
          <p:cNvPr id="20" name="Immagine 19">
            <a:extLst>
              <a:ext uri="{FF2B5EF4-FFF2-40B4-BE49-F238E27FC236}">
                <a16:creationId xmlns:a16="http://schemas.microsoft.com/office/drawing/2014/main" id="{37C6AF40-7263-C4AA-A831-7C18C88E1567}"/>
              </a:ext>
            </a:extLst>
          </p:cNvPr>
          <p:cNvPicPr>
            <a:picLocks noChangeAspect="1"/>
          </p:cNvPicPr>
          <p:nvPr/>
        </p:nvPicPr>
        <p:blipFill>
          <a:blip r:embed="rId4"/>
          <a:stretch>
            <a:fillRect/>
          </a:stretch>
        </p:blipFill>
        <p:spPr>
          <a:xfrm>
            <a:off x="320345" y="1572768"/>
            <a:ext cx="5501155" cy="3073527"/>
          </a:xfrm>
          <a:prstGeom prst="rect">
            <a:avLst/>
          </a:prstGeom>
        </p:spPr>
      </p:pic>
      <p:sp>
        <p:nvSpPr>
          <p:cNvPr id="22" name="Shape 15">
            <a:extLst>
              <a:ext uri="{FF2B5EF4-FFF2-40B4-BE49-F238E27FC236}">
                <a16:creationId xmlns:a16="http://schemas.microsoft.com/office/drawing/2014/main" id="{395AF43F-690A-7F84-5E37-2E038D9BF361}"/>
              </a:ext>
            </a:extLst>
          </p:cNvPr>
          <p:cNvSpPr/>
          <p:nvPr/>
        </p:nvSpPr>
        <p:spPr>
          <a:xfrm>
            <a:off x="6067445" y="1691639"/>
            <a:ext cx="5781235" cy="1848231"/>
          </a:xfrm>
          <a:prstGeom prst="roundRect">
            <a:avLst>
              <a:gd name="adj" fmla="val 2008"/>
            </a:avLst>
          </a:prstGeom>
          <a:solidFill>
            <a:srgbClr val="2C5F2D"/>
          </a:solidFill>
          <a:ln/>
          <a:effectLst>
            <a:outerShdw blurRad="114300" dist="38100" dir="5400000" algn="bl" rotWithShape="0">
              <a:srgbClr val="1F2B22">
                <a:alpha val="16000"/>
              </a:srgbClr>
            </a:outerShdw>
          </a:effectLst>
        </p:spPr>
        <p:txBody>
          <a:bodyPr/>
          <a:lstStyle/>
          <a:p>
            <a:endParaRPr lang="it-IT"/>
          </a:p>
        </p:txBody>
      </p:sp>
      <p:sp>
        <p:nvSpPr>
          <p:cNvPr id="24" name="Text 18">
            <a:extLst>
              <a:ext uri="{FF2B5EF4-FFF2-40B4-BE49-F238E27FC236}">
                <a16:creationId xmlns:a16="http://schemas.microsoft.com/office/drawing/2014/main" id="{E04F8EF7-E3CD-F8E1-4073-DD6030EA295E}"/>
              </a:ext>
            </a:extLst>
          </p:cNvPr>
          <p:cNvSpPr/>
          <p:nvPr/>
        </p:nvSpPr>
        <p:spPr>
          <a:xfrm>
            <a:off x="6081721" y="1691639"/>
            <a:ext cx="5766959" cy="1848231"/>
          </a:xfrm>
          <a:prstGeom prst="rect">
            <a:avLst/>
          </a:prstGeom>
          <a:noFill/>
          <a:ln/>
        </p:spPr>
        <p:txBody>
          <a:bodyPr wrap="square" rtlCol="0" anchor="ctr"/>
          <a:lstStyle/>
          <a:p>
            <a:pPr>
              <a:lnSpc>
                <a:spcPct val="110000"/>
              </a:lnSpc>
            </a:pPr>
            <a:r>
              <a:rPr lang="it-IT" sz="1600" dirty="0">
                <a:solidFill>
                  <a:srgbClr val="D8E6CC"/>
                </a:solidFill>
                <a:latin typeface="Calibri" pitchFamily="34" charset="0"/>
                <a:ea typeface="Calibri" pitchFamily="34" charset="-122"/>
                <a:cs typeface="Calibri" pitchFamily="34" charset="-120"/>
              </a:rPr>
              <a:t>Il </a:t>
            </a:r>
            <a:r>
              <a:rPr lang="it-IT" sz="1600" b="1" dirty="0">
                <a:solidFill>
                  <a:srgbClr val="D8E6CC"/>
                </a:solidFill>
                <a:latin typeface="Calibri" pitchFamily="34" charset="0"/>
                <a:ea typeface="Calibri" pitchFamily="34" charset="-122"/>
                <a:cs typeface="Calibri" pitchFamily="34" charset="-120"/>
              </a:rPr>
              <a:t>Portale del Riuso </a:t>
            </a:r>
            <a:r>
              <a:rPr lang="it-IT" sz="1600" dirty="0">
                <a:solidFill>
                  <a:srgbClr val="D8E6CC"/>
                </a:solidFill>
                <a:latin typeface="Calibri" pitchFamily="34" charset="0"/>
                <a:ea typeface="Calibri" pitchFamily="34" charset="-122"/>
                <a:cs typeface="Calibri" pitchFamily="34" charset="-120"/>
              </a:rPr>
              <a:t>è un sistema online dell’Università di Udine, attivo in Friuli Venezia Giulia, per il riutilizzo di beni pubblici non più necessari. Permette di pubblicare e cedere gratuitamente attrezzature, mobili o computer ad altri enti pubblici, scuole e organizzazioni non profit, favorendo economia circolare e riduzione degli sprechi.</a:t>
            </a:r>
            <a:endParaRPr lang="en-US" sz="1600" dirty="0">
              <a:solidFill>
                <a:srgbClr val="D8E6CC"/>
              </a:solidFill>
              <a:latin typeface="Calibri" pitchFamily="34" charset="0"/>
              <a:ea typeface="Calibri" pitchFamily="34" charset="-122"/>
              <a:cs typeface="Calibri" pitchFamily="34" charset="-120"/>
            </a:endParaRPr>
          </a:p>
        </p:txBody>
      </p:sp>
      <p:sp>
        <p:nvSpPr>
          <p:cNvPr id="26" name="Shape 2">
            <a:extLst>
              <a:ext uri="{FF2B5EF4-FFF2-40B4-BE49-F238E27FC236}">
                <a16:creationId xmlns:a16="http://schemas.microsoft.com/office/drawing/2014/main" id="{FF06C355-184F-37AC-E8D8-B7E88A08047A}"/>
              </a:ext>
            </a:extLst>
          </p:cNvPr>
          <p:cNvSpPr/>
          <p:nvPr/>
        </p:nvSpPr>
        <p:spPr>
          <a:xfrm>
            <a:off x="309038" y="4667058"/>
            <a:ext cx="5501155" cy="1876425"/>
          </a:xfrm>
          <a:prstGeom prst="roundRect">
            <a:avLst>
              <a:gd name="adj" fmla="val 2062"/>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28" name="Text 6">
            <a:extLst>
              <a:ext uri="{FF2B5EF4-FFF2-40B4-BE49-F238E27FC236}">
                <a16:creationId xmlns:a16="http://schemas.microsoft.com/office/drawing/2014/main" id="{ECD92946-BF66-3C99-7A49-C7806020FF4B}"/>
              </a:ext>
            </a:extLst>
          </p:cNvPr>
          <p:cNvSpPr/>
          <p:nvPr/>
        </p:nvSpPr>
        <p:spPr>
          <a:xfrm>
            <a:off x="329043" y="4667059"/>
            <a:ext cx="5481149" cy="1876424"/>
          </a:xfrm>
          <a:prstGeom prst="rect">
            <a:avLst/>
          </a:prstGeom>
          <a:noFill/>
          <a:ln/>
        </p:spPr>
        <p:txBody>
          <a:bodyPr wrap="square" rtlCol="0" anchor="t"/>
          <a:lstStyle/>
          <a:p>
            <a:pPr>
              <a:lnSpc>
                <a:spcPct val="120000"/>
              </a:lnSpc>
            </a:pPr>
            <a:r>
              <a:rPr lang="it-IT" sz="1600" b="1" dirty="0" err="1"/>
              <a:t>Flexopus</a:t>
            </a:r>
            <a:r>
              <a:rPr lang="it-IT" sz="1600" dirty="0"/>
              <a:t> è una piattaforma nata in </a:t>
            </a:r>
            <a:r>
              <a:rPr lang="it-IT" sz="1600" b="1" dirty="0"/>
              <a:t>Germania</a:t>
            </a:r>
            <a:r>
              <a:rPr lang="it-IT" sz="1600" dirty="0"/>
              <a:t> per la gestione degli spazi di lavoro flessibili nella pubblica amministrazione. Consente di prenotare postazioni, sale riunioni e parcheggi, monitorando disponibilità e utilizzo degli spazi in tempo reale, con attenzione a accessibilità, GDPR e organizzazione del lavoro ibrido</a:t>
            </a:r>
            <a:r>
              <a:rPr lang="en-US" sz="1600" dirty="0">
                <a:solidFill>
                  <a:srgbClr val="5D6B60"/>
                </a:solidFill>
                <a:latin typeface="Calibri" pitchFamily="34" charset="0"/>
                <a:ea typeface="Calibri" pitchFamily="34" charset="-122"/>
                <a:cs typeface="Calibri" pitchFamily="34" charset="-120"/>
              </a:rPr>
              <a:t>.</a:t>
            </a:r>
            <a:endParaRPr lang="en-US" sz="1600" dirty="0"/>
          </a:p>
        </p:txBody>
      </p:sp>
    </p:spTree>
    <p:extLst>
      <p:ext uri="{BB962C8B-B14F-4D97-AF65-F5344CB8AC3E}">
        <p14:creationId xmlns:p14="http://schemas.microsoft.com/office/powerpoint/2010/main" val="3147887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bg>
      <p:bgPr>
        <a:solidFill>
          <a:srgbClr val="F5F7F2"/>
        </a:solidFill>
        <a:effectLst/>
      </p:bgPr>
    </p:bg>
    <p:spTree>
      <p:nvGrpSpPr>
        <p:cNvPr id="1" name=""/>
        <p:cNvGrpSpPr/>
        <p:nvPr/>
      </p:nvGrpSpPr>
      <p:grpSpPr>
        <a:xfrm>
          <a:off x="0" y="0"/>
          <a:ext cx="0" cy="0"/>
          <a:chOff x="0" y="0"/>
          <a:chExt cx="0" cy="0"/>
        </a:xfrm>
      </p:grpSpPr>
      <p:sp>
        <p:nvSpPr>
          <p:cNvPr id="2" name="Text 0"/>
          <p:cNvSpPr/>
          <p:nvPr/>
        </p:nvSpPr>
        <p:spPr>
          <a:xfrm>
            <a:off x="640080" y="548640"/>
            <a:ext cx="8229600" cy="292608"/>
          </a:xfrm>
          <a:prstGeom prst="rect">
            <a:avLst/>
          </a:prstGeom>
          <a:noFill/>
          <a:ln/>
        </p:spPr>
        <p:txBody>
          <a:bodyPr wrap="square" rtlCol="0" anchor="ctr"/>
          <a:lstStyle/>
          <a:p>
            <a:pPr marL="0" indent="0" algn="l">
              <a:buNone/>
            </a:pPr>
            <a:r>
              <a:rPr lang="en-US" sz="1250" b="1" kern="0" spc="300" dirty="0">
                <a:solidFill>
                  <a:srgbClr val="2C5F2D"/>
                </a:solidFill>
                <a:latin typeface="Calibri" pitchFamily="34" charset="0"/>
                <a:ea typeface="Calibri" pitchFamily="34" charset="-122"/>
                <a:cs typeface="Calibri" pitchFamily="34" charset="-120"/>
              </a:rPr>
              <a:t>L'IDEA GUIDA</a:t>
            </a:r>
            <a:endParaRPr lang="en-US" sz="1250" dirty="0"/>
          </a:p>
        </p:txBody>
      </p:sp>
      <p:sp>
        <p:nvSpPr>
          <p:cNvPr id="3" name="Text 1"/>
          <p:cNvSpPr/>
          <p:nvPr/>
        </p:nvSpPr>
        <p:spPr>
          <a:xfrm>
            <a:off x="621792" y="841248"/>
            <a:ext cx="10058400" cy="731520"/>
          </a:xfrm>
          <a:prstGeom prst="rect">
            <a:avLst/>
          </a:prstGeom>
          <a:noFill/>
          <a:ln/>
        </p:spPr>
        <p:txBody>
          <a:bodyPr wrap="square" rtlCol="0" anchor="ctr"/>
          <a:lstStyle/>
          <a:p>
            <a:pPr marL="0" indent="0">
              <a:buNone/>
            </a:pPr>
            <a:r>
              <a:rPr lang="en-US" sz="3400" b="1" dirty="0">
                <a:solidFill>
                  <a:srgbClr val="1F2B22"/>
                </a:solidFill>
                <a:latin typeface="Cambria" pitchFamily="34" charset="0"/>
                <a:ea typeface="Cambria" pitchFamily="34" charset="-122"/>
                <a:cs typeface="Cambria" pitchFamily="34" charset="-120"/>
              </a:rPr>
              <a:t>Riutilizzare, riciclare, condividere</a:t>
            </a:r>
            <a:endParaRPr lang="en-US" sz="3400" dirty="0"/>
          </a:p>
        </p:txBody>
      </p:sp>
      <p:sp>
        <p:nvSpPr>
          <p:cNvPr id="4" name="Text 2"/>
          <p:cNvSpPr/>
          <p:nvPr/>
        </p:nvSpPr>
        <p:spPr>
          <a:xfrm>
            <a:off x="640080" y="1691640"/>
            <a:ext cx="10789920" cy="868680"/>
          </a:xfrm>
          <a:prstGeom prst="rect">
            <a:avLst/>
          </a:prstGeom>
          <a:noFill/>
          <a:ln/>
        </p:spPr>
        <p:txBody>
          <a:bodyPr wrap="square" rtlCol="0" anchor="ctr"/>
          <a:lstStyle/>
          <a:p>
            <a:pPr marL="0" indent="0">
              <a:lnSpc>
                <a:spcPct val="120000"/>
              </a:lnSpc>
              <a:buNone/>
            </a:pPr>
            <a:r>
              <a:rPr lang="en-US" sz="1700" dirty="0">
                <a:solidFill>
                  <a:srgbClr val="1F2B22"/>
                </a:solidFill>
                <a:latin typeface="Calibri" pitchFamily="34" charset="0"/>
                <a:ea typeface="Calibri" pitchFamily="34" charset="-122"/>
                <a:cs typeface="Calibri" pitchFamily="34" charset="-120"/>
              </a:rPr>
              <a:t>Applicare i principi della piattaforma al patrimonio di </a:t>
            </a:r>
            <a:r>
              <a:rPr lang="en-US" sz="1700" b="1" dirty="0">
                <a:solidFill>
                  <a:srgbClr val="2C5F2D"/>
                </a:solidFill>
                <a:latin typeface="Calibri" pitchFamily="34" charset="0"/>
                <a:ea typeface="Calibri" pitchFamily="34" charset="-122"/>
                <a:cs typeface="Calibri" pitchFamily="34" charset="-120"/>
              </a:rPr>
              <a:t>arredi, attrezzature e dispositivi tecnologici</a:t>
            </a:r>
            <a:r>
              <a:rPr lang="en-US" sz="1700" dirty="0">
                <a:solidFill>
                  <a:srgbClr val="1F2B22"/>
                </a:solidFill>
                <a:latin typeface="Calibri" pitchFamily="34" charset="0"/>
                <a:ea typeface="Calibri" pitchFamily="34" charset="-122"/>
                <a:cs typeface="Calibri" pitchFamily="34" charset="-120"/>
              </a:rPr>
              <a:t> detenuto dagli Enti Pubblici, mettendolo a sistema e in condivisione.</a:t>
            </a:r>
            <a:endParaRPr lang="en-US" sz="1700" dirty="0"/>
          </a:p>
        </p:txBody>
      </p:sp>
      <p:sp>
        <p:nvSpPr>
          <p:cNvPr id="5" name="Shape 3"/>
          <p:cNvSpPr/>
          <p:nvPr/>
        </p:nvSpPr>
        <p:spPr>
          <a:xfrm>
            <a:off x="640080" y="2880360"/>
            <a:ext cx="3383280" cy="2697480"/>
          </a:xfrm>
          <a:prstGeom prst="roundRect">
            <a:avLst>
              <a:gd name="adj" fmla="val 3390"/>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6" name="Shape 4"/>
          <p:cNvSpPr/>
          <p:nvPr/>
        </p:nvSpPr>
        <p:spPr>
          <a:xfrm>
            <a:off x="960120" y="3182112"/>
            <a:ext cx="822960" cy="822960"/>
          </a:xfrm>
          <a:prstGeom prst="ellipse">
            <a:avLst/>
          </a:prstGeom>
          <a:solidFill>
            <a:srgbClr val="F5F7F2"/>
          </a:solidFill>
          <a:ln/>
          <a:effectLst>
            <a:outerShdw blurRad="114300" dist="38100" dir="5400000" algn="bl" rotWithShape="0">
              <a:srgbClr val="1F2B22">
                <a:alpha val="16000"/>
              </a:srgbClr>
            </a:outerShdw>
          </a:effectLst>
        </p:spPr>
        <p:txBody>
          <a:bodyPr/>
          <a:lstStyle/>
          <a:p>
            <a:endParaRPr lang="it-IT"/>
          </a:p>
        </p:txBody>
      </p:sp>
      <p:pic>
        <p:nvPicPr>
          <p:cNvPr id="7" name="Image 0" descr="preencoded.png"/>
          <p:cNvPicPr>
            <a:picLocks noChangeAspect="1"/>
          </p:cNvPicPr>
          <p:nvPr/>
        </p:nvPicPr>
        <p:blipFill>
          <a:blip r:embed="rId3"/>
          <a:stretch>
            <a:fillRect/>
          </a:stretch>
        </p:blipFill>
        <p:spPr>
          <a:xfrm>
            <a:off x="1182319" y="3404311"/>
            <a:ext cx="378562" cy="378562"/>
          </a:xfrm>
          <a:prstGeom prst="rect">
            <a:avLst/>
          </a:prstGeom>
        </p:spPr>
      </p:pic>
      <p:sp>
        <p:nvSpPr>
          <p:cNvPr id="8" name="Text 5"/>
          <p:cNvSpPr/>
          <p:nvPr/>
        </p:nvSpPr>
        <p:spPr>
          <a:xfrm>
            <a:off x="960120" y="4114800"/>
            <a:ext cx="2743200" cy="411480"/>
          </a:xfrm>
          <a:prstGeom prst="rect">
            <a:avLst/>
          </a:prstGeom>
          <a:noFill/>
          <a:ln/>
        </p:spPr>
        <p:txBody>
          <a:bodyPr wrap="square" rtlCol="0" anchor="ctr"/>
          <a:lstStyle/>
          <a:p>
            <a:pPr marL="0" indent="0">
              <a:buNone/>
            </a:pPr>
            <a:r>
              <a:rPr lang="en-US" sz="1600" b="1" dirty="0">
                <a:solidFill>
                  <a:srgbClr val="2C5F2D"/>
                </a:solidFill>
                <a:latin typeface="Calibri" pitchFamily="34" charset="0"/>
                <a:ea typeface="Calibri" pitchFamily="34" charset="-122"/>
                <a:cs typeface="Calibri" pitchFamily="34" charset="-120"/>
              </a:rPr>
              <a:t>Si mappano i beni</a:t>
            </a:r>
            <a:endParaRPr lang="en-US" sz="1600" dirty="0"/>
          </a:p>
        </p:txBody>
      </p:sp>
      <p:sp>
        <p:nvSpPr>
          <p:cNvPr id="9" name="Text 6"/>
          <p:cNvSpPr/>
          <p:nvPr/>
        </p:nvSpPr>
        <p:spPr>
          <a:xfrm>
            <a:off x="960120" y="4544568"/>
            <a:ext cx="2743200" cy="914400"/>
          </a:xfrm>
          <a:prstGeom prst="rect">
            <a:avLst/>
          </a:prstGeom>
          <a:noFill/>
          <a:ln/>
        </p:spPr>
        <p:txBody>
          <a:bodyPr wrap="square" rtlCol="0" anchor="ctr"/>
          <a:lstStyle/>
          <a:p>
            <a:pPr marL="0" indent="0">
              <a:lnSpc>
                <a:spcPct val="115000"/>
              </a:lnSpc>
              <a:buNone/>
            </a:pPr>
            <a:r>
              <a:rPr lang="en-US" sz="1300" dirty="0">
                <a:solidFill>
                  <a:srgbClr val="5D6B60"/>
                </a:solidFill>
                <a:latin typeface="Calibri" pitchFamily="34" charset="0"/>
                <a:ea typeface="Calibri" pitchFamily="34" charset="-122"/>
                <a:cs typeface="Calibri" pitchFamily="34" charset="-120"/>
              </a:rPr>
              <a:t>Attrezzature, arredi e dispositivi inutilizzati entrano in un catalogo condiviso.</a:t>
            </a:r>
            <a:endParaRPr lang="en-US" sz="1300" dirty="0"/>
          </a:p>
        </p:txBody>
      </p:sp>
      <p:sp>
        <p:nvSpPr>
          <p:cNvPr id="10" name="Text 7"/>
          <p:cNvSpPr/>
          <p:nvPr/>
        </p:nvSpPr>
        <p:spPr>
          <a:xfrm>
            <a:off x="4078224" y="3703320"/>
            <a:ext cx="384048" cy="548640"/>
          </a:xfrm>
          <a:prstGeom prst="rect">
            <a:avLst/>
          </a:prstGeom>
          <a:noFill/>
          <a:ln/>
        </p:spPr>
        <p:txBody>
          <a:bodyPr wrap="square" rtlCol="0" anchor="ctr"/>
          <a:lstStyle/>
          <a:p>
            <a:pPr marL="0" indent="0" algn="ctr">
              <a:buNone/>
            </a:pPr>
            <a:r>
              <a:rPr lang="en-US" sz="3000" b="1" dirty="0">
                <a:solidFill>
                  <a:srgbClr val="E8A33D"/>
                </a:solidFill>
                <a:latin typeface="Calibri" pitchFamily="34" charset="0"/>
                <a:ea typeface="Calibri" pitchFamily="34" charset="-122"/>
                <a:cs typeface="Calibri" pitchFamily="34" charset="-120"/>
              </a:rPr>
              <a:t>→</a:t>
            </a:r>
            <a:endParaRPr lang="en-US" sz="3000" dirty="0"/>
          </a:p>
        </p:txBody>
      </p:sp>
      <p:sp>
        <p:nvSpPr>
          <p:cNvPr id="11" name="Shape 8"/>
          <p:cNvSpPr/>
          <p:nvPr/>
        </p:nvSpPr>
        <p:spPr>
          <a:xfrm>
            <a:off x="4507992" y="2880360"/>
            <a:ext cx="3383280" cy="2697480"/>
          </a:xfrm>
          <a:prstGeom prst="roundRect">
            <a:avLst>
              <a:gd name="adj" fmla="val 3390"/>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12" name="Shape 9"/>
          <p:cNvSpPr/>
          <p:nvPr/>
        </p:nvSpPr>
        <p:spPr>
          <a:xfrm>
            <a:off x="4828032" y="3182112"/>
            <a:ext cx="822960" cy="822960"/>
          </a:xfrm>
          <a:prstGeom prst="ellipse">
            <a:avLst/>
          </a:prstGeom>
          <a:solidFill>
            <a:srgbClr val="2C5F2D"/>
          </a:solidFill>
          <a:ln/>
          <a:effectLst>
            <a:outerShdw blurRad="114300" dist="38100" dir="5400000" algn="bl" rotWithShape="0">
              <a:srgbClr val="1F2B22">
                <a:alpha val="16000"/>
              </a:srgbClr>
            </a:outerShdw>
          </a:effectLst>
        </p:spPr>
        <p:txBody>
          <a:bodyPr/>
          <a:lstStyle/>
          <a:p>
            <a:endParaRPr lang="it-IT"/>
          </a:p>
        </p:txBody>
      </p:sp>
      <p:pic>
        <p:nvPicPr>
          <p:cNvPr id="13" name="Image 1" descr="preencoded.png"/>
          <p:cNvPicPr>
            <a:picLocks noChangeAspect="1"/>
          </p:cNvPicPr>
          <p:nvPr/>
        </p:nvPicPr>
        <p:blipFill>
          <a:blip r:embed="rId4"/>
          <a:stretch>
            <a:fillRect/>
          </a:stretch>
        </p:blipFill>
        <p:spPr>
          <a:xfrm>
            <a:off x="5050231" y="3404311"/>
            <a:ext cx="378562" cy="378562"/>
          </a:xfrm>
          <a:prstGeom prst="rect">
            <a:avLst/>
          </a:prstGeom>
        </p:spPr>
      </p:pic>
      <p:sp>
        <p:nvSpPr>
          <p:cNvPr id="14" name="Text 10"/>
          <p:cNvSpPr/>
          <p:nvPr/>
        </p:nvSpPr>
        <p:spPr>
          <a:xfrm>
            <a:off x="4828032" y="4114800"/>
            <a:ext cx="2743200" cy="411480"/>
          </a:xfrm>
          <a:prstGeom prst="rect">
            <a:avLst/>
          </a:prstGeom>
          <a:noFill/>
          <a:ln/>
        </p:spPr>
        <p:txBody>
          <a:bodyPr wrap="square" rtlCol="0" anchor="ctr"/>
          <a:lstStyle/>
          <a:p>
            <a:pPr marL="0" indent="0">
              <a:buNone/>
            </a:pPr>
            <a:r>
              <a:rPr lang="en-US" sz="1600" b="1" dirty="0">
                <a:solidFill>
                  <a:srgbClr val="2C5F2D"/>
                </a:solidFill>
                <a:latin typeface="Calibri" pitchFamily="34" charset="0"/>
                <a:ea typeface="Calibri" pitchFamily="34" charset="-122"/>
                <a:cs typeface="Calibri" pitchFamily="34" charset="-120"/>
              </a:rPr>
              <a:t>Si condividono</a:t>
            </a:r>
            <a:endParaRPr lang="en-US" sz="1600" dirty="0"/>
          </a:p>
        </p:txBody>
      </p:sp>
      <p:sp>
        <p:nvSpPr>
          <p:cNvPr id="15" name="Text 11"/>
          <p:cNvSpPr/>
          <p:nvPr/>
        </p:nvSpPr>
        <p:spPr>
          <a:xfrm>
            <a:off x="4828032" y="4544568"/>
            <a:ext cx="2743200" cy="914400"/>
          </a:xfrm>
          <a:prstGeom prst="rect">
            <a:avLst/>
          </a:prstGeom>
          <a:noFill/>
          <a:ln/>
        </p:spPr>
        <p:txBody>
          <a:bodyPr wrap="square" rtlCol="0" anchor="ctr"/>
          <a:lstStyle/>
          <a:p>
            <a:pPr marL="0" indent="0">
              <a:lnSpc>
                <a:spcPct val="115000"/>
              </a:lnSpc>
              <a:buNone/>
            </a:pPr>
            <a:r>
              <a:rPr lang="en-US" sz="1300" dirty="0">
                <a:solidFill>
                  <a:srgbClr val="5D6B60"/>
                </a:solidFill>
                <a:latin typeface="Calibri" pitchFamily="34" charset="0"/>
                <a:ea typeface="Calibri" pitchFamily="34" charset="-122"/>
                <a:cs typeface="Calibri" pitchFamily="34" charset="-120"/>
              </a:rPr>
              <a:t>Un </a:t>
            </a:r>
            <a:r>
              <a:rPr lang="en-US" sz="1300" dirty="0" err="1">
                <a:solidFill>
                  <a:srgbClr val="5D6B60"/>
                </a:solidFill>
                <a:latin typeface="Calibri" pitchFamily="34" charset="0"/>
                <a:ea typeface="Calibri" pitchFamily="34" charset="-122"/>
                <a:cs typeface="Calibri" pitchFamily="34" charset="-120"/>
              </a:rPr>
              <a:t>altro</a:t>
            </a:r>
            <a:r>
              <a:rPr lang="en-US" sz="1300" dirty="0">
                <a:solidFill>
                  <a:srgbClr val="5D6B60"/>
                </a:solidFill>
                <a:latin typeface="Calibri" pitchFamily="34" charset="0"/>
                <a:ea typeface="Calibri" pitchFamily="34" charset="-122"/>
                <a:cs typeface="Calibri" pitchFamily="34" charset="-120"/>
              </a:rPr>
              <a:t> </a:t>
            </a:r>
            <a:r>
              <a:rPr lang="en-US" sz="1300" dirty="0" err="1">
                <a:solidFill>
                  <a:srgbClr val="5D6B60"/>
                </a:solidFill>
                <a:latin typeface="Calibri" pitchFamily="34" charset="0"/>
                <a:ea typeface="Calibri" pitchFamily="34" charset="-122"/>
                <a:cs typeface="Calibri" pitchFamily="34" charset="-120"/>
              </a:rPr>
              <a:t>ente</a:t>
            </a:r>
            <a:r>
              <a:rPr lang="en-US" sz="1300" dirty="0">
                <a:solidFill>
                  <a:srgbClr val="5D6B60"/>
                </a:solidFill>
                <a:latin typeface="Calibri" pitchFamily="34" charset="0"/>
                <a:ea typeface="Calibri" pitchFamily="34" charset="-122"/>
                <a:cs typeface="Calibri" pitchFamily="34" charset="-120"/>
              </a:rPr>
              <a:t> o </a:t>
            </a:r>
            <a:r>
              <a:rPr lang="en-US" sz="1300" dirty="0" err="1">
                <a:solidFill>
                  <a:srgbClr val="5D6B60"/>
                </a:solidFill>
                <a:latin typeface="Calibri" pitchFamily="34" charset="0"/>
                <a:ea typeface="Calibri" pitchFamily="34" charset="-122"/>
                <a:cs typeface="Calibri" pitchFamily="34" charset="-120"/>
              </a:rPr>
              <a:t>un’associazione</a:t>
            </a:r>
            <a:r>
              <a:rPr lang="en-US" sz="1300" dirty="0">
                <a:solidFill>
                  <a:srgbClr val="5D6B60"/>
                </a:solidFill>
                <a:latin typeface="Calibri" pitchFamily="34" charset="0"/>
                <a:ea typeface="Calibri" pitchFamily="34" charset="-122"/>
                <a:cs typeface="Calibri" pitchFamily="34" charset="-120"/>
              </a:rPr>
              <a:t> li trova e li richiede — per un uso temporaneo o definitivo.</a:t>
            </a:r>
            <a:endParaRPr lang="en-US" sz="1300" dirty="0"/>
          </a:p>
        </p:txBody>
      </p:sp>
      <p:sp>
        <p:nvSpPr>
          <p:cNvPr id="16" name="Text 12"/>
          <p:cNvSpPr/>
          <p:nvPr/>
        </p:nvSpPr>
        <p:spPr>
          <a:xfrm>
            <a:off x="7946136" y="3703320"/>
            <a:ext cx="384048" cy="548640"/>
          </a:xfrm>
          <a:prstGeom prst="rect">
            <a:avLst/>
          </a:prstGeom>
          <a:noFill/>
          <a:ln/>
        </p:spPr>
        <p:txBody>
          <a:bodyPr wrap="square" rtlCol="0" anchor="ctr"/>
          <a:lstStyle/>
          <a:p>
            <a:pPr marL="0" indent="0" algn="ctr">
              <a:buNone/>
            </a:pPr>
            <a:r>
              <a:rPr lang="en-US" sz="3000" b="1" dirty="0">
                <a:solidFill>
                  <a:srgbClr val="E8A33D"/>
                </a:solidFill>
                <a:latin typeface="Calibri" pitchFamily="34" charset="0"/>
                <a:ea typeface="Calibri" pitchFamily="34" charset="-122"/>
                <a:cs typeface="Calibri" pitchFamily="34" charset="-120"/>
              </a:rPr>
              <a:t>→</a:t>
            </a:r>
            <a:endParaRPr lang="en-US" sz="3000" dirty="0"/>
          </a:p>
        </p:txBody>
      </p:sp>
      <p:sp>
        <p:nvSpPr>
          <p:cNvPr id="17" name="Shape 13"/>
          <p:cNvSpPr/>
          <p:nvPr/>
        </p:nvSpPr>
        <p:spPr>
          <a:xfrm>
            <a:off x="8375904" y="2880360"/>
            <a:ext cx="3383280" cy="2697480"/>
          </a:xfrm>
          <a:prstGeom prst="roundRect">
            <a:avLst>
              <a:gd name="adj" fmla="val 3390"/>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18" name="Shape 14"/>
          <p:cNvSpPr/>
          <p:nvPr/>
        </p:nvSpPr>
        <p:spPr>
          <a:xfrm>
            <a:off x="8695944" y="3182112"/>
            <a:ext cx="822960" cy="822960"/>
          </a:xfrm>
          <a:prstGeom prst="ellipse">
            <a:avLst/>
          </a:prstGeom>
          <a:solidFill>
            <a:srgbClr val="F5F7F2"/>
          </a:solidFill>
          <a:ln/>
          <a:effectLst>
            <a:outerShdw blurRad="114300" dist="38100" dir="5400000" algn="bl" rotWithShape="0">
              <a:srgbClr val="1F2B22">
                <a:alpha val="16000"/>
              </a:srgbClr>
            </a:outerShdw>
          </a:effectLst>
        </p:spPr>
        <p:txBody>
          <a:bodyPr/>
          <a:lstStyle/>
          <a:p>
            <a:endParaRPr lang="it-IT"/>
          </a:p>
        </p:txBody>
      </p:sp>
      <p:pic>
        <p:nvPicPr>
          <p:cNvPr id="19" name="Image 2" descr="preencoded.png"/>
          <p:cNvPicPr>
            <a:picLocks noChangeAspect="1"/>
          </p:cNvPicPr>
          <p:nvPr/>
        </p:nvPicPr>
        <p:blipFill>
          <a:blip r:embed="rId5"/>
          <a:stretch>
            <a:fillRect/>
          </a:stretch>
        </p:blipFill>
        <p:spPr>
          <a:xfrm>
            <a:off x="8918143" y="3404311"/>
            <a:ext cx="378562" cy="378562"/>
          </a:xfrm>
          <a:prstGeom prst="rect">
            <a:avLst/>
          </a:prstGeom>
        </p:spPr>
      </p:pic>
      <p:sp>
        <p:nvSpPr>
          <p:cNvPr id="20" name="Text 15"/>
          <p:cNvSpPr/>
          <p:nvPr/>
        </p:nvSpPr>
        <p:spPr>
          <a:xfrm>
            <a:off x="8695944" y="4114800"/>
            <a:ext cx="2743200" cy="411480"/>
          </a:xfrm>
          <a:prstGeom prst="rect">
            <a:avLst/>
          </a:prstGeom>
          <a:noFill/>
          <a:ln/>
        </p:spPr>
        <p:txBody>
          <a:bodyPr wrap="square" rtlCol="0" anchor="ctr"/>
          <a:lstStyle/>
          <a:p>
            <a:pPr marL="0" indent="0">
              <a:buNone/>
            </a:pPr>
            <a:r>
              <a:rPr lang="en-US" sz="1600" b="1" dirty="0">
                <a:solidFill>
                  <a:srgbClr val="2C5F2D"/>
                </a:solidFill>
                <a:latin typeface="Calibri" pitchFamily="34" charset="0"/>
                <a:ea typeface="Calibri" pitchFamily="34" charset="-122"/>
                <a:cs typeface="Calibri" pitchFamily="34" charset="-120"/>
              </a:rPr>
              <a:t>Tornano in circolo</a:t>
            </a:r>
            <a:endParaRPr lang="en-US" sz="1600" dirty="0"/>
          </a:p>
        </p:txBody>
      </p:sp>
      <p:sp>
        <p:nvSpPr>
          <p:cNvPr id="21" name="Text 16"/>
          <p:cNvSpPr/>
          <p:nvPr/>
        </p:nvSpPr>
        <p:spPr>
          <a:xfrm>
            <a:off x="8695944" y="4544568"/>
            <a:ext cx="2743200" cy="914400"/>
          </a:xfrm>
          <a:prstGeom prst="rect">
            <a:avLst/>
          </a:prstGeom>
          <a:noFill/>
          <a:ln/>
        </p:spPr>
        <p:txBody>
          <a:bodyPr wrap="square" rtlCol="0" anchor="ctr"/>
          <a:lstStyle/>
          <a:p>
            <a:pPr marL="0" indent="0">
              <a:lnSpc>
                <a:spcPct val="115000"/>
              </a:lnSpc>
              <a:buNone/>
            </a:pPr>
            <a:r>
              <a:rPr lang="en-US" sz="1300" dirty="0">
                <a:solidFill>
                  <a:srgbClr val="5D6B60"/>
                </a:solidFill>
                <a:latin typeface="Calibri" pitchFamily="34" charset="0"/>
                <a:ea typeface="Calibri" pitchFamily="34" charset="-122"/>
                <a:cs typeface="Calibri" pitchFamily="34" charset="-120"/>
              </a:rPr>
              <a:t>Meno sprechi, meno acquisti nuovi, più valore per la collettività.</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bg>
      <p:bgPr>
        <a:solidFill>
          <a:srgbClr val="F5F7F2"/>
        </a:solidFill>
        <a:effectLst/>
      </p:bgPr>
    </p:bg>
    <p:spTree>
      <p:nvGrpSpPr>
        <p:cNvPr id="1" name=""/>
        <p:cNvGrpSpPr/>
        <p:nvPr/>
      </p:nvGrpSpPr>
      <p:grpSpPr>
        <a:xfrm>
          <a:off x="0" y="0"/>
          <a:ext cx="0" cy="0"/>
          <a:chOff x="0" y="0"/>
          <a:chExt cx="0" cy="0"/>
        </a:xfrm>
      </p:grpSpPr>
      <p:sp>
        <p:nvSpPr>
          <p:cNvPr id="2" name="Text 0"/>
          <p:cNvSpPr/>
          <p:nvPr/>
        </p:nvSpPr>
        <p:spPr>
          <a:xfrm>
            <a:off x="640080" y="548640"/>
            <a:ext cx="8229600" cy="292608"/>
          </a:xfrm>
          <a:prstGeom prst="rect">
            <a:avLst/>
          </a:prstGeom>
          <a:noFill/>
          <a:ln/>
        </p:spPr>
        <p:txBody>
          <a:bodyPr wrap="square" rtlCol="0" anchor="ctr"/>
          <a:lstStyle/>
          <a:p>
            <a:pPr marL="0" indent="0" algn="l">
              <a:buNone/>
            </a:pPr>
            <a:r>
              <a:rPr lang="en-US" sz="1250" b="1" kern="0" spc="300" dirty="0">
                <a:solidFill>
                  <a:srgbClr val="2C5F2D"/>
                </a:solidFill>
                <a:latin typeface="Calibri" pitchFamily="34" charset="0"/>
                <a:ea typeface="Calibri" pitchFamily="34" charset="-122"/>
                <a:cs typeface="Calibri" pitchFamily="34" charset="-120"/>
              </a:rPr>
              <a:t>COME FUNZIONA</a:t>
            </a:r>
            <a:endParaRPr lang="en-US" sz="1250" dirty="0"/>
          </a:p>
        </p:txBody>
      </p:sp>
      <p:sp>
        <p:nvSpPr>
          <p:cNvPr id="3" name="Text 1"/>
          <p:cNvSpPr/>
          <p:nvPr/>
        </p:nvSpPr>
        <p:spPr>
          <a:xfrm>
            <a:off x="621792" y="841248"/>
            <a:ext cx="10058400" cy="731520"/>
          </a:xfrm>
          <a:prstGeom prst="rect">
            <a:avLst/>
          </a:prstGeom>
          <a:noFill/>
          <a:ln/>
        </p:spPr>
        <p:txBody>
          <a:bodyPr wrap="square" rtlCol="0" anchor="ctr"/>
          <a:lstStyle/>
          <a:p>
            <a:pPr marL="0" indent="0">
              <a:buNone/>
            </a:pPr>
            <a:r>
              <a:rPr lang="en-US" sz="3400" b="1" dirty="0">
                <a:solidFill>
                  <a:srgbClr val="1F2B22"/>
                </a:solidFill>
                <a:latin typeface="Cambria" pitchFamily="34" charset="0"/>
                <a:ea typeface="Cambria" pitchFamily="34" charset="-122"/>
                <a:cs typeface="Cambria" pitchFamily="34" charset="-120"/>
              </a:rPr>
              <a:t>Due modi di condividere un bene</a:t>
            </a:r>
            <a:endParaRPr lang="en-US" sz="3400" dirty="0"/>
          </a:p>
        </p:txBody>
      </p:sp>
      <p:sp>
        <p:nvSpPr>
          <p:cNvPr id="4" name="Shape 2"/>
          <p:cNvSpPr/>
          <p:nvPr/>
        </p:nvSpPr>
        <p:spPr>
          <a:xfrm>
            <a:off x="640080" y="1828800"/>
            <a:ext cx="5349240" cy="4297680"/>
          </a:xfrm>
          <a:prstGeom prst="roundRect">
            <a:avLst>
              <a:gd name="adj" fmla="val 2553"/>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5" name="Shape 3"/>
          <p:cNvSpPr/>
          <p:nvPr/>
        </p:nvSpPr>
        <p:spPr>
          <a:xfrm>
            <a:off x="960120" y="2194560"/>
            <a:ext cx="960120" cy="960120"/>
          </a:xfrm>
          <a:prstGeom prst="ellipse">
            <a:avLst/>
          </a:prstGeom>
          <a:solidFill>
            <a:srgbClr val="F5F7F2"/>
          </a:solidFill>
          <a:ln/>
          <a:effectLst>
            <a:outerShdw blurRad="114300" dist="38100" dir="5400000" algn="bl" rotWithShape="0">
              <a:srgbClr val="1F2B22">
                <a:alpha val="16000"/>
              </a:srgbClr>
            </a:outerShdw>
          </a:effectLst>
        </p:spPr>
        <p:txBody>
          <a:bodyPr/>
          <a:lstStyle/>
          <a:p>
            <a:endParaRPr lang="it-IT"/>
          </a:p>
        </p:txBody>
      </p:sp>
      <p:pic>
        <p:nvPicPr>
          <p:cNvPr id="6" name="Image 0" descr="preencoded.png"/>
          <p:cNvPicPr>
            <a:picLocks noChangeAspect="1"/>
          </p:cNvPicPr>
          <p:nvPr/>
        </p:nvPicPr>
        <p:blipFill>
          <a:blip r:embed="rId3"/>
          <a:stretch>
            <a:fillRect/>
          </a:stretch>
        </p:blipFill>
        <p:spPr>
          <a:xfrm>
            <a:off x="1219352" y="2453792"/>
            <a:ext cx="441655" cy="441655"/>
          </a:xfrm>
          <a:prstGeom prst="rect">
            <a:avLst/>
          </a:prstGeom>
        </p:spPr>
      </p:pic>
      <p:sp>
        <p:nvSpPr>
          <p:cNvPr id="7" name="Text 4"/>
          <p:cNvSpPr/>
          <p:nvPr/>
        </p:nvSpPr>
        <p:spPr>
          <a:xfrm>
            <a:off x="2103120" y="2286000"/>
            <a:ext cx="3749040" cy="502920"/>
          </a:xfrm>
          <a:prstGeom prst="rect">
            <a:avLst/>
          </a:prstGeom>
          <a:noFill/>
          <a:ln/>
        </p:spPr>
        <p:txBody>
          <a:bodyPr wrap="square" rtlCol="0" anchor="ctr"/>
          <a:lstStyle/>
          <a:p>
            <a:pPr marL="0" indent="0">
              <a:buNone/>
            </a:pPr>
            <a:r>
              <a:rPr lang="en-US" sz="2300" b="1" dirty="0">
                <a:solidFill>
                  <a:srgbClr val="2C5F2D"/>
                </a:solidFill>
                <a:latin typeface="Cambria" pitchFamily="34" charset="0"/>
                <a:ea typeface="Cambria" pitchFamily="34" charset="-122"/>
                <a:cs typeface="Cambria" pitchFamily="34" charset="-120"/>
              </a:rPr>
              <a:t>Uso temporaneo</a:t>
            </a:r>
            <a:endParaRPr lang="en-US" sz="2300" dirty="0"/>
          </a:p>
        </p:txBody>
      </p:sp>
      <p:sp>
        <p:nvSpPr>
          <p:cNvPr id="8" name="Text 5"/>
          <p:cNvSpPr/>
          <p:nvPr/>
        </p:nvSpPr>
        <p:spPr>
          <a:xfrm>
            <a:off x="2103120" y="2788920"/>
            <a:ext cx="3749040" cy="365760"/>
          </a:xfrm>
          <a:prstGeom prst="rect">
            <a:avLst/>
          </a:prstGeom>
          <a:noFill/>
          <a:ln/>
        </p:spPr>
        <p:txBody>
          <a:bodyPr wrap="square" rtlCol="0" anchor="ctr"/>
          <a:lstStyle/>
          <a:p>
            <a:pPr marL="0" indent="0">
              <a:buNone/>
            </a:pPr>
            <a:r>
              <a:rPr lang="en-US" sz="1400" b="1" kern="0" spc="200" dirty="0">
                <a:solidFill>
                  <a:srgbClr val="E8A33D"/>
                </a:solidFill>
                <a:latin typeface="Calibri" pitchFamily="34" charset="0"/>
                <a:ea typeface="Calibri" pitchFamily="34" charset="-122"/>
                <a:cs typeface="Calibri" pitchFamily="34" charset="-120"/>
              </a:rPr>
              <a:t>Sharing</a:t>
            </a:r>
            <a:endParaRPr lang="en-US" sz="1400" dirty="0"/>
          </a:p>
        </p:txBody>
      </p:sp>
      <p:sp>
        <p:nvSpPr>
          <p:cNvPr id="9" name="Text 6"/>
          <p:cNvSpPr/>
          <p:nvPr/>
        </p:nvSpPr>
        <p:spPr>
          <a:xfrm>
            <a:off x="960120" y="3474720"/>
            <a:ext cx="4709160" cy="2468880"/>
          </a:xfrm>
          <a:prstGeom prst="rect">
            <a:avLst/>
          </a:prstGeom>
          <a:noFill/>
          <a:ln/>
        </p:spPr>
        <p:txBody>
          <a:bodyPr wrap="square" rtlCol="0" anchor="t"/>
          <a:lstStyle/>
          <a:p>
            <a:pPr marL="0" indent="0">
              <a:lnSpc>
                <a:spcPct val="125000"/>
              </a:lnSpc>
              <a:buNone/>
            </a:pPr>
            <a:r>
              <a:rPr lang="en-US" sz="1550" b="1" dirty="0">
                <a:solidFill>
                  <a:srgbClr val="1F2B22"/>
                </a:solidFill>
                <a:latin typeface="Calibri" pitchFamily="34" charset="0"/>
                <a:ea typeface="Calibri" pitchFamily="34" charset="-122"/>
                <a:cs typeface="Calibri" pitchFamily="34" charset="-120"/>
              </a:rPr>
              <a:t>Lo stesso bene viene usato da enti diversi in momenti diversi.</a:t>
            </a:r>
            <a:endParaRPr lang="en-US" sz="1550" dirty="0"/>
          </a:p>
          <a:p>
            <a:pPr marL="0" indent="0">
              <a:lnSpc>
                <a:spcPct val="125000"/>
              </a:lnSpc>
              <a:buNone/>
            </a:pPr>
            <a:endParaRPr lang="en-US" sz="1550" dirty="0"/>
          </a:p>
          <a:p>
            <a:pPr marL="0" indent="0">
              <a:lnSpc>
                <a:spcPct val="125000"/>
              </a:lnSpc>
              <a:buNone/>
            </a:pPr>
            <a:r>
              <a:rPr lang="en-US" sz="1550" dirty="0">
                <a:solidFill>
                  <a:srgbClr val="5D6B60"/>
                </a:solidFill>
                <a:latin typeface="Calibri" pitchFamily="34" charset="0"/>
                <a:ea typeface="Calibri" pitchFamily="34" charset="-122"/>
                <a:cs typeface="Calibri" pitchFamily="34" charset="-120"/>
              </a:rPr>
              <a:t>La logistica gestisce l'andata e il ritorno del bene, che resta di proprietà dell'ente cedente.</a:t>
            </a:r>
            <a:endParaRPr lang="en-US" sz="1550" dirty="0"/>
          </a:p>
        </p:txBody>
      </p:sp>
      <p:sp>
        <p:nvSpPr>
          <p:cNvPr id="10" name="Shape 7"/>
          <p:cNvSpPr/>
          <p:nvPr/>
        </p:nvSpPr>
        <p:spPr>
          <a:xfrm>
            <a:off x="6217920" y="1828800"/>
            <a:ext cx="5349240" cy="4297680"/>
          </a:xfrm>
          <a:prstGeom prst="roundRect">
            <a:avLst>
              <a:gd name="adj" fmla="val 2553"/>
            </a:avLst>
          </a:prstGeom>
          <a:solidFill>
            <a:srgbClr val="2C5F2D"/>
          </a:solidFill>
          <a:ln/>
          <a:effectLst>
            <a:outerShdw blurRad="114300" dist="38100" dir="5400000" algn="bl" rotWithShape="0">
              <a:srgbClr val="1F2B22">
                <a:alpha val="16000"/>
              </a:srgbClr>
            </a:outerShdw>
          </a:effectLst>
        </p:spPr>
        <p:txBody>
          <a:bodyPr/>
          <a:lstStyle/>
          <a:p>
            <a:endParaRPr lang="it-IT"/>
          </a:p>
        </p:txBody>
      </p:sp>
      <p:sp>
        <p:nvSpPr>
          <p:cNvPr id="11" name="Shape 8"/>
          <p:cNvSpPr/>
          <p:nvPr/>
        </p:nvSpPr>
        <p:spPr>
          <a:xfrm>
            <a:off x="6537960" y="2194560"/>
            <a:ext cx="960120" cy="960120"/>
          </a:xfrm>
          <a:prstGeom prst="ellipse">
            <a:avLst/>
          </a:prstGeom>
          <a:solidFill>
            <a:srgbClr val="FFFFFF"/>
          </a:solidFill>
          <a:ln/>
          <a:effectLst>
            <a:outerShdw blurRad="114300" dist="38100" dir="5400000" algn="bl" rotWithShape="0">
              <a:srgbClr val="1F2B22">
                <a:alpha val="16000"/>
              </a:srgbClr>
            </a:outerShdw>
          </a:effectLst>
        </p:spPr>
        <p:txBody>
          <a:bodyPr/>
          <a:lstStyle/>
          <a:p>
            <a:endParaRPr lang="it-IT"/>
          </a:p>
        </p:txBody>
      </p:sp>
      <p:pic>
        <p:nvPicPr>
          <p:cNvPr id="12" name="Image 1" descr="preencoded.png"/>
          <p:cNvPicPr>
            <a:picLocks noChangeAspect="1"/>
          </p:cNvPicPr>
          <p:nvPr/>
        </p:nvPicPr>
        <p:blipFill>
          <a:blip r:embed="rId4"/>
          <a:stretch>
            <a:fillRect/>
          </a:stretch>
        </p:blipFill>
        <p:spPr>
          <a:xfrm>
            <a:off x="6797192" y="2453792"/>
            <a:ext cx="441655" cy="441655"/>
          </a:xfrm>
          <a:prstGeom prst="rect">
            <a:avLst/>
          </a:prstGeom>
        </p:spPr>
      </p:pic>
      <p:sp>
        <p:nvSpPr>
          <p:cNvPr id="13" name="Text 9"/>
          <p:cNvSpPr/>
          <p:nvPr/>
        </p:nvSpPr>
        <p:spPr>
          <a:xfrm>
            <a:off x="7680960" y="2286000"/>
            <a:ext cx="3749040" cy="502920"/>
          </a:xfrm>
          <a:prstGeom prst="rect">
            <a:avLst/>
          </a:prstGeom>
          <a:noFill/>
          <a:ln/>
        </p:spPr>
        <p:txBody>
          <a:bodyPr wrap="square" rtlCol="0" anchor="ctr"/>
          <a:lstStyle/>
          <a:p>
            <a:pPr marL="0" indent="0">
              <a:buNone/>
            </a:pPr>
            <a:r>
              <a:rPr lang="en-US" sz="2300" b="1" dirty="0">
                <a:solidFill>
                  <a:srgbClr val="FFFFFF"/>
                </a:solidFill>
                <a:latin typeface="Cambria" pitchFamily="34" charset="0"/>
                <a:ea typeface="Cambria" pitchFamily="34" charset="-122"/>
                <a:cs typeface="Cambria" pitchFamily="34" charset="-120"/>
              </a:rPr>
              <a:t>Trasferimento</a:t>
            </a:r>
            <a:endParaRPr lang="en-US" sz="2300" dirty="0"/>
          </a:p>
        </p:txBody>
      </p:sp>
      <p:sp>
        <p:nvSpPr>
          <p:cNvPr id="14" name="Text 10"/>
          <p:cNvSpPr/>
          <p:nvPr/>
        </p:nvSpPr>
        <p:spPr>
          <a:xfrm>
            <a:off x="7680960" y="2788920"/>
            <a:ext cx="3749040" cy="365760"/>
          </a:xfrm>
          <a:prstGeom prst="rect">
            <a:avLst/>
          </a:prstGeom>
          <a:noFill/>
          <a:ln/>
        </p:spPr>
        <p:txBody>
          <a:bodyPr wrap="square" rtlCol="0" anchor="ctr"/>
          <a:lstStyle/>
          <a:p>
            <a:pPr marL="0" indent="0">
              <a:buNone/>
            </a:pPr>
            <a:r>
              <a:rPr lang="en-US" sz="1400" b="1" kern="0" spc="200" dirty="0">
                <a:solidFill>
                  <a:srgbClr val="BBE08A"/>
                </a:solidFill>
                <a:latin typeface="Calibri" pitchFamily="34" charset="0"/>
                <a:ea typeface="Calibri" pitchFamily="34" charset="-122"/>
                <a:cs typeface="Calibri" pitchFamily="34" charset="-120"/>
              </a:rPr>
              <a:t>Definitivo</a:t>
            </a:r>
            <a:endParaRPr lang="en-US" sz="1400" dirty="0"/>
          </a:p>
        </p:txBody>
      </p:sp>
      <p:sp>
        <p:nvSpPr>
          <p:cNvPr id="15" name="Text 11"/>
          <p:cNvSpPr/>
          <p:nvPr/>
        </p:nvSpPr>
        <p:spPr>
          <a:xfrm>
            <a:off x="6537960" y="3474720"/>
            <a:ext cx="4709160" cy="2468880"/>
          </a:xfrm>
          <a:prstGeom prst="rect">
            <a:avLst/>
          </a:prstGeom>
          <a:noFill/>
          <a:ln/>
        </p:spPr>
        <p:txBody>
          <a:bodyPr wrap="square" rtlCol="0" anchor="t"/>
          <a:lstStyle/>
          <a:p>
            <a:pPr marL="0" indent="0">
              <a:lnSpc>
                <a:spcPct val="125000"/>
              </a:lnSpc>
              <a:buNone/>
            </a:pPr>
            <a:r>
              <a:rPr lang="en-US" sz="1550" b="1" dirty="0">
                <a:solidFill>
                  <a:srgbClr val="FFFFFF"/>
                </a:solidFill>
                <a:latin typeface="Calibri" pitchFamily="34" charset="0"/>
                <a:ea typeface="Calibri" pitchFamily="34" charset="-122"/>
                <a:cs typeface="Calibri" pitchFamily="34" charset="-120"/>
              </a:rPr>
              <a:t>Il bene si sposta stabilmente da un ente all'altro.</a:t>
            </a:r>
            <a:endParaRPr lang="en-US" sz="1550" dirty="0"/>
          </a:p>
          <a:p>
            <a:pPr marL="0" indent="0">
              <a:lnSpc>
                <a:spcPct val="125000"/>
              </a:lnSpc>
              <a:buNone/>
            </a:pPr>
            <a:endParaRPr lang="en-US" sz="1550" dirty="0"/>
          </a:p>
          <a:p>
            <a:pPr marL="0" indent="0">
              <a:lnSpc>
                <a:spcPct val="125000"/>
              </a:lnSpc>
              <a:buNone/>
            </a:pPr>
            <a:r>
              <a:rPr lang="en-US" sz="1550" dirty="0">
                <a:solidFill>
                  <a:srgbClr val="D8E6CC"/>
                </a:solidFill>
                <a:latin typeface="Calibri" pitchFamily="34" charset="0"/>
                <a:ea typeface="Calibri" pitchFamily="34" charset="-122"/>
                <a:cs typeface="Calibri" pitchFamily="34" charset="-120"/>
              </a:rPr>
              <a:t>Il passaggio è definitivo: la proprietà cambia e il bene trova una nuova "casa" dove sarà davvero utilizzato.</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7">
    <p:bg>
      <p:bgPr>
        <a:solidFill>
          <a:srgbClr val="F5F7F2"/>
        </a:solidFill>
        <a:effectLst/>
      </p:bgPr>
    </p:bg>
    <p:spTree>
      <p:nvGrpSpPr>
        <p:cNvPr id="1" name=""/>
        <p:cNvGrpSpPr/>
        <p:nvPr/>
      </p:nvGrpSpPr>
      <p:grpSpPr>
        <a:xfrm>
          <a:off x="0" y="0"/>
          <a:ext cx="0" cy="0"/>
          <a:chOff x="0" y="0"/>
          <a:chExt cx="0" cy="0"/>
        </a:xfrm>
      </p:grpSpPr>
      <p:sp>
        <p:nvSpPr>
          <p:cNvPr id="2" name="Text 0"/>
          <p:cNvSpPr/>
          <p:nvPr/>
        </p:nvSpPr>
        <p:spPr>
          <a:xfrm>
            <a:off x="640080" y="548640"/>
            <a:ext cx="8229600" cy="292608"/>
          </a:xfrm>
          <a:prstGeom prst="rect">
            <a:avLst/>
          </a:prstGeom>
          <a:noFill/>
          <a:ln/>
        </p:spPr>
        <p:txBody>
          <a:bodyPr wrap="square" rtlCol="0" anchor="ctr"/>
          <a:lstStyle/>
          <a:p>
            <a:pPr marL="0" indent="0" algn="l">
              <a:buNone/>
            </a:pPr>
            <a:r>
              <a:rPr lang="en-US" sz="1250" b="1" kern="0" spc="300" dirty="0">
                <a:solidFill>
                  <a:srgbClr val="2C5F2D"/>
                </a:solidFill>
                <a:latin typeface="Calibri" pitchFamily="34" charset="0"/>
                <a:ea typeface="Calibri" pitchFamily="34" charset="-122"/>
                <a:cs typeface="Calibri" pitchFamily="34" charset="-120"/>
              </a:rPr>
              <a:t>L'ELEMENTO DISTINTIVO</a:t>
            </a:r>
            <a:endParaRPr lang="en-US" sz="1250" dirty="0"/>
          </a:p>
        </p:txBody>
      </p:sp>
      <p:sp>
        <p:nvSpPr>
          <p:cNvPr id="3" name="Text 1"/>
          <p:cNvSpPr/>
          <p:nvPr/>
        </p:nvSpPr>
        <p:spPr>
          <a:xfrm>
            <a:off x="621792" y="841248"/>
            <a:ext cx="10058400" cy="731520"/>
          </a:xfrm>
          <a:prstGeom prst="rect">
            <a:avLst/>
          </a:prstGeom>
          <a:noFill/>
          <a:ln/>
        </p:spPr>
        <p:txBody>
          <a:bodyPr wrap="square" rtlCol="0" anchor="ctr"/>
          <a:lstStyle/>
          <a:p>
            <a:pPr marL="0" indent="0">
              <a:buNone/>
            </a:pPr>
            <a:r>
              <a:rPr lang="en-US" sz="3400" b="1" dirty="0">
                <a:solidFill>
                  <a:srgbClr val="1F2B22"/>
                </a:solidFill>
                <a:latin typeface="Cambria" pitchFamily="34" charset="0"/>
                <a:ea typeface="Cambria" pitchFamily="34" charset="-122"/>
                <a:cs typeface="Cambria" pitchFamily="34" charset="-120"/>
              </a:rPr>
              <a:t>Cosa rende SharingPA diverso</a:t>
            </a:r>
            <a:endParaRPr lang="en-US" sz="3400" dirty="0"/>
          </a:p>
        </p:txBody>
      </p:sp>
      <p:sp>
        <p:nvSpPr>
          <p:cNvPr id="4" name="Text 2"/>
          <p:cNvSpPr/>
          <p:nvPr/>
        </p:nvSpPr>
        <p:spPr>
          <a:xfrm>
            <a:off x="640080" y="1664208"/>
            <a:ext cx="10881360" cy="640080"/>
          </a:xfrm>
          <a:prstGeom prst="rect">
            <a:avLst/>
          </a:prstGeom>
          <a:noFill/>
          <a:ln/>
        </p:spPr>
        <p:txBody>
          <a:bodyPr wrap="square" rtlCol="0" anchor="ctr"/>
          <a:lstStyle/>
          <a:p>
            <a:pPr marL="0" indent="0">
              <a:lnSpc>
                <a:spcPct val="115000"/>
              </a:lnSpc>
              <a:buNone/>
            </a:pPr>
            <a:r>
              <a:rPr lang="en-US" sz="1600" dirty="0">
                <a:solidFill>
                  <a:srgbClr val="5D6B60"/>
                </a:solidFill>
                <a:latin typeface="Calibri" pitchFamily="34" charset="0"/>
                <a:ea typeface="Calibri" pitchFamily="34" charset="-122"/>
                <a:cs typeface="Calibri" pitchFamily="34" charset="-120"/>
              </a:rPr>
              <a:t>Le soluzioni esistenti si fermano al riuso. </a:t>
            </a:r>
            <a:r>
              <a:rPr lang="en-US" sz="1600" b="1" dirty="0">
                <a:solidFill>
                  <a:srgbClr val="2C5F2D"/>
                </a:solidFill>
                <a:latin typeface="Calibri" pitchFamily="34" charset="0"/>
                <a:ea typeface="Calibri" pitchFamily="34" charset="-122"/>
                <a:cs typeface="Calibri" pitchFamily="34" charset="-120"/>
              </a:rPr>
              <a:t>Nessuna unisce scala ampia tra enti, intelligenza artificiale e logistica integrata.</a:t>
            </a:r>
            <a:endParaRPr lang="en-US" sz="1600" dirty="0"/>
          </a:p>
        </p:txBody>
      </p:sp>
      <p:sp>
        <p:nvSpPr>
          <p:cNvPr id="5" name="Shape 3"/>
          <p:cNvSpPr/>
          <p:nvPr/>
        </p:nvSpPr>
        <p:spPr>
          <a:xfrm>
            <a:off x="640080" y="2514600"/>
            <a:ext cx="3502152" cy="3657600"/>
          </a:xfrm>
          <a:prstGeom prst="roundRect">
            <a:avLst>
              <a:gd name="adj" fmla="val 2611"/>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6" name="Shape 4"/>
          <p:cNvSpPr/>
          <p:nvPr/>
        </p:nvSpPr>
        <p:spPr>
          <a:xfrm>
            <a:off x="960120" y="2880360"/>
            <a:ext cx="914400" cy="914400"/>
          </a:xfrm>
          <a:prstGeom prst="ellipse">
            <a:avLst/>
          </a:prstGeom>
          <a:solidFill>
            <a:srgbClr val="2C5F2D"/>
          </a:solidFill>
          <a:ln/>
          <a:effectLst>
            <a:outerShdw blurRad="114300" dist="38100" dir="5400000" algn="bl" rotWithShape="0">
              <a:srgbClr val="1F2B22">
                <a:alpha val="16000"/>
              </a:srgbClr>
            </a:outerShdw>
          </a:effectLst>
        </p:spPr>
        <p:txBody>
          <a:bodyPr/>
          <a:lstStyle/>
          <a:p>
            <a:endParaRPr lang="it-IT"/>
          </a:p>
        </p:txBody>
      </p:sp>
      <p:pic>
        <p:nvPicPr>
          <p:cNvPr id="7" name="Image 0" descr="preencoded.png"/>
          <p:cNvPicPr>
            <a:picLocks noChangeAspect="1"/>
          </p:cNvPicPr>
          <p:nvPr/>
        </p:nvPicPr>
        <p:blipFill>
          <a:blip r:embed="rId3"/>
          <a:stretch>
            <a:fillRect/>
          </a:stretch>
        </p:blipFill>
        <p:spPr>
          <a:xfrm>
            <a:off x="1207008" y="3127248"/>
            <a:ext cx="420624" cy="420624"/>
          </a:xfrm>
          <a:prstGeom prst="rect">
            <a:avLst/>
          </a:prstGeom>
        </p:spPr>
      </p:pic>
      <p:sp>
        <p:nvSpPr>
          <p:cNvPr id="8" name="Text 5"/>
          <p:cNvSpPr/>
          <p:nvPr/>
        </p:nvSpPr>
        <p:spPr>
          <a:xfrm>
            <a:off x="960120" y="3977640"/>
            <a:ext cx="2862072" cy="685800"/>
          </a:xfrm>
          <a:prstGeom prst="rect">
            <a:avLst/>
          </a:prstGeom>
          <a:noFill/>
          <a:ln/>
        </p:spPr>
        <p:txBody>
          <a:bodyPr wrap="square" rtlCol="0" anchor="ctr"/>
          <a:lstStyle/>
          <a:p>
            <a:pPr marL="0" indent="0">
              <a:lnSpc>
                <a:spcPct val="100000"/>
              </a:lnSpc>
              <a:buNone/>
            </a:pPr>
            <a:r>
              <a:rPr lang="en-US" sz="1700" b="1" dirty="0">
                <a:solidFill>
                  <a:srgbClr val="2C5F2D"/>
                </a:solidFill>
                <a:latin typeface="Calibri" pitchFamily="34" charset="0"/>
                <a:ea typeface="Calibri" pitchFamily="34" charset="-122"/>
                <a:cs typeface="Calibri" pitchFamily="34" charset="-120"/>
              </a:rPr>
              <a:t>Intelligenza Artificiale</a:t>
            </a:r>
            <a:endParaRPr lang="en-US" sz="1700" dirty="0"/>
          </a:p>
        </p:txBody>
      </p:sp>
      <p:sp>
        <p:nvSpPr>
          <p:cNvPr id="9" name="Text 6"/>
          <p:cNvSpPr/>
          <p:nvPr/>
        </p:nvSpPr>
        <p:spPr>
          <a:xfrm>
            <a:off x="960120" y="4663440"/>
            <a:ext cx="2862072" cy="1371600"/>
          </a:xfrm>
          <a:prstGeom prst="rect">
            <a:avLst/>
          </a:prstGeom>
          <a:noFill/>
          <a:ln/>
        </p:spPr>
        <p:txBody>
          <a:bodyPr wrap="square" rtlCol="0" anchor="ctr"/>
          <a:lstStyle/>
          <a:p>
            <a:pPr marL="0" indent="0">
              <a:lnSpc>
                <a:spcPct val="118000"/>
              </a:lnSpc>
              <a:buNone/>
            </a:pPr>
            <a:r>
              <a:rPr lang="en-US" sz="1300" dirty="0" err="1">
                <a:solidFill>
                  <a:srgbClr val="5D6B60"/>
                </a:solidFill>
                <a:latin typeface="Calibri" pitchFamily="34" charset="0"/>
                <a:ea typeface="Calibri" pitchFamily="34" charset="-122"/>
                <a:cs typeface="Calibri" pitchFamily="34" charset="-120"/>
              </a:rPr>
              <a:t>Algoritmi</a:t>
            </a:r>
            <a:r>
              <a:rPr lang="en-US" sz="1300" dirty="0">
                <a:solidFill>
                  <a:srgbClr val="5D6B60"/>
                </a:solidFill>
                <a:latin typeface="Calibri" pitchFamily="34" charset="0"/>
                <a:ea typeface="Calibri" pitchFamily="34" charset="-122"/>
                <a:cs typeface="Calibri" pitchFamily="34" charset="-120"/>
              </a:rPr>
              <a:t> </a:t>
            </a:r>
            <a:r>
              <a:rPr lang="en-US" sz="1300" dirty="0" err="1">
                <a:solidFill>
                  <a:srgbClr val="5D6B60"/>
                </a:solidFill>
                <a:latin typeface="Calibri" pitchFamily="34" charset="0"/>
                <a:ea typeface="Calibri" pitchFamily="34" charset="-122"/>
                <a:cs typeface="Calibri" pitchFamily="34" charset="-120"/>
              </a:rPr>
              <a:t>che</a:t>
            </a:r>
            <a:r>
              <a:rPr lang="en-US" sz="1300" dirty="0">
                <a:solidFill>
                  <a:srgbClr val="5D6B60"/>
                </a:solidFill>
                <a:latin typeface="Calibri" pitchFamily="34" charset="0"/>
                <a:ea typeface="Calibri" pitchFamily="34" charset="-122"/>
                <a:cs typeface="Calibri" pitchFamily="34" charset="-120"/>
              </a:rPr>
              <a:t> ottimizzano il catalogo e l'incrocio tra domanda e offerta, quando i beni diventano moltissimi.</a:t>
            </a:r>
            <a:endParaRPr lang="en-US" sz="1300" dirty="0"/>
          </a:p>
        </p:txBody>
      </p:sp>
      <p:sp>
        <p:nvSpPr>
          <p:cNvPr id="10" name="Shape 7"/>
          <p:cNvSpPr/>
          <p:nvPr/>
        </p:nvSpPr>
        <p:spPr>
          <a:xfrm>
            <a:off x="4352544" y="2514600"/>
            <a:ext cx="3502152" cy="3657600"/>
          </a:xfrm>
          <a:prstGeom prst="roundRect">
            <a:avLst>
              <a:gd name="adj" fmla="val 2611"/>
            </a:avLst>
          </a:prstGeom>
          <a:solidFill>
            <a:srgbClr val="2C5F2D"/>
          </a:solidFill>
          <a:ln w="12700">
            <a:solidFill>
              <a:srgbClr val="2C5F2D"/>
            </a:solidFill>
            <a:prstDash val="solid"/>
          </a:ln>
          <a:effectLst>
            <a:outerShdw blurRad="114300" dist="38100" dir="5400000" algn="bl" rotWithShape="0">
              <a:srgbClr val="1F2B22">
                <a:alpha val="16000"/>
              </a:srgbClr>
            </a:outerShdw>
          </a:effectLst>
        </p:spPr>
        <p:txBody>
          <a:bodyPr/>
          <a:lstStyle/>
          <a:p>
            <a:endParaRPr lang="it-IT"/>
          </a:p>
        </p:txBody>
      </p:sp>
      <p:sp>
        <p:nvSpPr>
          <p:cNvPr id="11" name="Shape 8"/>
          <p:cNvSpPr/>
          <p:nvPr/>
        </p:nvSpPr>
        <p:spPr>
          <a:xfrm>
            <a:off x="4672584" y="2880360"/>
            <a:ext cx="914400" cy="914400"/>
          </a:xfrm>
          <a:prstGeom prst="ellipse">
            <a:avLst/>
          </a:prstGeom>
          <a:solidFill>
            <a:srgbClr val="3C7A3D"/>
          </a:solidFill>
          <a:ln/>
          <a:effectLst>
            <a:outerShdw blurRad="114300" dist="38100" dir="5400000" algn="bl" rotWithShape="0">
              <a:srgbClr val="1F2B22">
                <a:alpha val="16000"/>
              </a:srgbClr>
            </a:outerShdw>
          </a:effectLst>
        </p:spPr>
        <p:txBody>
          <a:bodyPr/>
          <a:lstStyle/>
          <a:p>
            <a:endParaRPr lang="it-IT"/>
          </a:p>
        </p:txBody>
      </p:sp>
      <p:pic>
        <p:nvPicPr>
          <p:cNvPr id="12" name="Image 1" descr="preencoded.png"/>
          <p:cNvPicPr>
            <a:picLocks noChangeAspect="1"/>
          </p:cNvPicPr>
          <p:nvPr/>
        </p:nvPicPr>
        <p:blipFill>
          <a:blip r:embed="rId4"/>
          <a:stretch>
            <a:fillRect/>
          </a:stretch>
        </p:blipFill>
        <p:spPr>
          <a:xfrm>
            <a:off x="4919472" y="3127248"/>
            <a:ext cx="420624" cy="420624"/>
          </a:xfrm>
          <a:prstGeom prst="rect">
            <a:avLst/>
          </a:prstGeom>
        </p:spPr>
      </p:pic>
      <p:sp>
        <p:nvSpPr>
          <p:cNvPr id="13" name="Text 9"/>
          <p:cNvSpPr/>
          <p:nvPr/>
        </p:nvSpPr>
        <p:spPr>
          <a:xfrm>
            <a:off x="4672584" y="3977640"/>
            <a:ext cx="2862072" cy="685800"/>
          </a:xfrm>
          <a:prstGeom prst="rect">
            <a:avLst/>
          </a:prstGeom>
          <a:noFill/>
          <a:ln/>
        </p:spPr>
        <p:txBody>
          <a:bodyPr wrap="square" rtlCol="0" anchor="ctr"/>
          <a:lstStyle/>
          <a:p>
            <a:pPr marL="0" indent="0">
              <a:lnSpc>
                <a:spcPct val="100000"/>
              </a:lnSpc>
              <a:buNone/>
            </a:pPr>
            <a:r>
              <a:rPr lang="en-US" sz="1700" b="1" dirty="0">
                <a:solidFill>
                  <a:srgbClr val="FFFFFF"/>
                </a:solidFill>
                <a:latin typeface="Calibri" pitchFamily="34" charset="0"/>
                <a:ea typeface="Calibri" pitchFamily="34" charset="-122"/>
                <a:cs typeface="Calibri" pitchFamily="34" charset="-120"/>
              </a:rPr>
              <a:t>Logistica integrata</a:t>
            </a:r>
            <a:endParaRPr lang="en-US" sz="1700" dirty="0"/>
          </a:p>
        </p:txBody>
      </p:sp>
      <p:sp>
        <p:nvSpPr>
          <p:cNvPr id="14" name="Text 10"/>
          <p:cNvSpPr/>
          <p:nvPr/>
        </p:nvSpPr>
        <p:spPr>
          <a:xfrm>
            <a:off x="4672584" y="4663440"/>
            <a:ext cx="2862072" cy="1371600"/>
          </a:xfrm>
          <a:prstGeom prst="rect">
            <a:avLst/>
          </a:prstGeom>
          <a:noFill/>
          <a:ln/>
        </p:spPr>
        <p:txBody>
          <a:bodyPr wrap="square" rtlCol="0" anchor="ctr"/>
          <a:lstStyle/>
          <a:p>
            <a:pPr marL="0" indent="0">
              <a:lnSpc>
                <a:spcPct val="118000"/>
              </a:lnSpc>
              <a:buNone/>
            </a:pPr>
            <a:r>
              <a:rPr lang="en-US" sz="1300" dirty="0">
                <a:solidFill>
                  <a:srgbClr val="E4EFDC"/>
                </a:solidFill>
                <a:latin typeface="Calibri" pitchFamily="34" charset="0"/>
                <a:ea typeface="Calibri" pitchFamily="34" charset="-122"/>
                <a:cs typeface="Calibri" pitchFamily="34" charset="-120"/>
              </a:rPr>
              <a:t>Un modulo dedicato (Poliedro) per spostamento, trasporto, consegna e green packaging — assente in quasi tutte le piattaforme esistenti.</a:t>
            </a:r>
            <a:endParaRPr lang="en-US" sz="1300" dirty="0"/>
          </a:p>
        </p:txBody>
      </p:sp>
      <p:sp>
        <p:nvSpPr>
          <p:cNvPr id="15" name="Shape 11"/>
          <p:cNvSpPr/>
          <p:nvPr/>
        </p:nvSpPr>
        <p:spPr>
          <a:xfrm>
            <a:off x="8065008" y="2514600"/>
            <a:ext cx="3502152" cy="3657600"/>
          </a:xfrm>
          <a:prstGeom prst="roundRect">
            <a:avLst>
              <a:gd name="adj" fmla="val 2611"/>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16" name="Shape 12"/>
          <p:cNvSpPr/>
          <p:nvPr/>
        </p:nvSpPr>
        <p:spPr>
          <a:xfrm>
            <a:off x="8385048" y="2880360"/>
            <a:ext cx="914400" cy="914400"/>
          </a:xfrm>
          <a:prstGeom prst="ellipse">
            <a:avLst/>
          </a:prstGeom>
          <a:solidFill>
            <a:srgbClr val="2C5F2D"/>
          </a:solidFill>
          <a:ln/>
          <a:effectLst>
            <a:outerShdw blurRad="114300" dist="38100" dir="5400000" algn="bl" rotWithShape="0">
              <a:srgbClr val="1F2B22">
                <a:alpha val="16000"/>
              </a:srgbClr>
            </a:outerShdw>
          </a:effectLst>
        </p:spPr>
        <p:txBody>
          <a:bodyPr/>
          <a:lstStyle/>
          <a:p>
            <a:endParaRPr lang="it-IT"/>
          </a:p>
        </p:txBody>
      </p:sp>
      <p:pic>
        <p:nvPicPr>
          <p:cNvPr id="17" name="Image 2" descr="preencoded.png"/>
          <p:cNvPicPr>
            <a:picLocks noChangeAspect="1"/>
          </p:cNvPicPr>
          <p:nvPr/>
        </p:nvPicPr>
        <p:blipFill>
          <a:blip r:embed="rId5"/>
          <a:stretch>
            <a:fillRect/>
          </a:stretch>
        </p:blipFill>
        <p:spPr>
          <a:xfrm>
            <a:off x="8631936" y="3127248"/>
            <a:ext cx="420624" cy="420624"/>
          </a:xfrm>
          <a:prstGeom prst="rect">
            <a:avLst/>
          </a:prstGeom>
        </p:spPr>
      </p:pic>
      <p:sp>
        <p:nvSpPr>
          <p:cNvPr id="18" name="Text 13"/>
          <p:cNvSpPr/>
          <p:nvPr/>
        </p:nvSpPr>
        <p:spPr>
          <a:xfrm>
            <a:off x="8385048" y="3977640"/>
            <a:ext cx="2862072" cy="685800"/>
          </a:xfrm>
          <a:prstGeom prst="rect">
            <a:avLst/>
          </a:prstGeom>
          <a:noFill/>
          <a:ln/>
        </p:spPr>
        <p:txBody>
          <a:bodyPr wrap="square" rtlCol="0" anchor="ctr"/>
          <a:lstStyle/>
          <a:p>
            <a:pPr marL="0" indent="0">
              <a:lnSpc>
                <a:spcPct val="100000"/>
              </a:lnSpc>
              <a:buNone/>
            </a:pPr>
            <a:r>
              <a:rPr lang="en-US" sz="1700" b="1" dirty="0">
                <a:solidFill>
                  <a:srgbClr val="2C5F2D"/>
                </a:solidFill>
                <a:latin typeface="Calibri" pitchFamily="34" charset="0"/>
                <a:ea typeface="Calibri" pitchFamily="34" charset="-122"/>
                <a:cs typeface="Calibri" pitchFamily="34" charset="-120"/>
              </a:rPr>
              <a:t>Pensata per la PA italiana</a:t>
            </a:r>
            <a:endParaRPr lang="en-US" sz="1700" dirty="0"/>
          </a:p>
        </p:txBody>
      </p:sp>
      <p:sp>
        <p:nvSpPr>
          <p:cNvPr id="19" name="Text 14"/>
          <p:cNvSpPr/>
          <p:nvPr/>
        </p:nvSpPr>
        <p:spPr>
          <a:xfrm>
            <a:off x="8385048" y="4663440"/>
            <a:ext cx="2862072" cy="1371600"/>
          </a:xfrm>
          <a:prstGeom prst="rect">
            <a:avLst/>
          </a:prstGeom>
          <a:noFill/>
          <a:ln/>
        </p:spPr>
        <p:txBody>
          <a:bodyPr wrap="square" rtlCol="0" anchor="ctr"/>
          <a:lstStyle/>
          <a:p>
            <a:pPr marL="0" indent="0">
              <a:lnSpc>
                <a:spcPct val="118000"/>
              </a:lnSpc>
              <a:buNone/>
            </a:pPr>
            <a:r>
              <a:rPr lang="en-US" sz="1300" dirty="0">
                <a:solidFill>
                  <a:srgbClr val="5D6B60"/>
                </a:solidFill>
                <a:latin typeface="Calibri" pitchFamily="34" charset="0"/>
                <a:ea typeface="Calibri" pitchFamily="34" charset="-122"/>
                <a:cs typeface="Calibri" pitchFamily="34" charset="-120"/>
              </a:rPr>
              <a:t>Progettata sulle esigenze, le regole e i beni degli Enti Pubblici, per lo scambio da PA a PA e da PA ad </a:t>
            </a:r>
            <a:r>
              <a:rPr lang="en-US" sz="1300" dirty="0" err="1">
                <a:solidFill>
                  <a:srgbClr val="5D6B60"/>
                </a:solidFill>
                <a:latin typeface="Calibri" pitchFamily="34" charset="0"/>
                <a:ea typeface="Calibri" pitchFamily="34" charset="-122"/>
                <a:cs typeface="Calibri" pitchFamily="34" charset="-120"/>
              </a:rPr>
              <a:t>associazioni</a:t>
            </a:r>
            <a:r>
              <a:rPr lang="en-US" sz="1300" dirty="0">
                <a:solidFill>
                  <a:srgbClr val="5D6B60"/>
                </a:solidFill>
                <a:latin typeface="Calibri" pitchFamily="34" charset="0"/>
                <a:ea typeface="Calibri" pitchFamily="34" charset="-122"/>
                <a:cs typeface="Calibri" pitchFamily="34" charset="-120"/>
              </a:rPr>
              <a:t> del </a:t>
            </a:r>
            <a:r>
              <a:rPr lang="en-US" sz="1300" dirty="0" err="1">
                <a:solidFill>
                  <a:srgbClr val="5D6B60"/>
                </a:solidFill>
                <a:latin typeface="Calibri" pitchFamily="34" charset="0"/>
                <a:ea typeface="Calibri" pitchFamily="34" charset="-122"/>
                <a:cs typeface="Calibri" pitchFamily="34" charset="-120"/>
              </a:rPr>
              <a:t>terzo</a:t>
            </a:r>
            <a:r>
              <a:rPr lang="en-US" sz="1300" dirty="0">
                <a:solidFill>
                  <a:srgbClr val="5D6B60"/>
                </a:solidFill>
                <a:latin typeface="Calibri" pitchFamily="34" charset="0"/>
                <a:ea typeface="Calibri" pitchFamily="34" charset="-122"/>
                <a:cs typeface="Calibri" pitchFamily="34" charset="-120"/>
              </a:rPr>
              <a:t> </a:t>
            </a:r>
            <a:r>
              <a:rPr lang="en-US" sz="1300" dirty="0" err="1">
                <a:solidFill>
                  <a:srgbClr val="5D6B60"/>
                </a:solidFill>
                <a:latin typeface="Calibri" pitchFamily="34" charset="0"/>
                <a:ea typeface="Calibri" pitchFamily="34" charset="-122"/>
                <a:cs typeface="Calibri" pitchFamily="34" charset="-120"/>
              </a:rPr>
              <a:t>settore</a:t>
            </a:r>
            <a:r>
              <a:rPr lang="en-US" sz="1300" dirty="0">
                <a:solidFill>
                  <a:srgbClr val="5D6B60"/>
                </a:solidFill>
                <a:latin typeface="Calibri" pitchFamily="34" charset="0"/>
                <a:ea typeface="Calibri" pitchFamily="34" charset="-122"/>
                <a:cs typeface="Calibri" pitchFamily="34" charset="-120"/>
              </a:rPr>
              <a:t> su scala territoriale.</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F5F7F2"/>
        </a:solidFill>
        <a:effectLst/>
      </p:bgPr>
    </p:bg>
    <p:spTree>
      <p:nvGrpSpPr>
        <p:cNvPr id="1" name=""/>
        <p:cNvGrpSpPr/>
        <p:nvPr/>
      </p:nvGrpSpPr>
      <p:grpSpPr>
        <a:xfrm>
          <a:off x="0" y="0"/>
          <a:ext cx="0" cy="0"/>
          <a:chOff x="0" y="0"/>
          <a:chExt cx="0" cy="0"/>
        </a:xfrm>
      </p:grpSpPr>
      <p:sp>
        <p:nvSpPr>
          <p:cNvPr id="2" name="Text 0"/>
          <p:cNvSpPr/>
          <p:nvPr/>
        </p:nvSpPr>
        <p:spPr>
          <a:xfrm>
            <a:off x="640080" y="548640"/>
            <a:ext cx="8229600" cy="292608"/>
          </a:xfrm>
          <a:prstGeom prst="rect">
            <a:avLst/>
          </a:prstGeom>
          <a:noFill/>
          <a:ln/>
        </p:spPr>
        <p:txBody>
          <a:bodyPr wrap="square" rtlCol="0" anchor="ctr"/>
          <a:lstStyle/>
          <a:p>
            <a:pPr marL="0" indent="0" algn="l">
              <a:buNone/>
            </a:pPr>
            <a:r>
              <a:rPr lang="en-US" sz="1250" b="1" kern="0" spc="300" dirty="0">
                <a:solidFill>
                  <a:srgbClr val="2C5F2D"/>
                </a:solidFill>
                <a:latin typeface="Calibri" pitchFamily="34" charset="0"/>
                <a:ea typeface="Calibri" pitchFamily="34" charset="-122"/>
                <a:cs typeface="Calibri" pitchFamily="34" charset="-120"/>
              </a:rPr>
              <a:t>COERENZA STRATEGICA</a:t>
            </a:r>
            <a:endParaRPr lang="en-US" sz="1250" dirty="0"/>
          </a:p>
        </p:txBody>
      </p:sp>
      <p:sp>
        <p:nvSpPr>
          <p:cNvPr id="3" name="Text 1"/>
          <p:cNvSpPr/>
          <p:nvPr/>
        </p:nvSpPr>
        <p:spPr>
          <a:xfrm>
            <a:off x="621792" y="841248"/>
            <a:ext cx="10972800" cy="731520"/>
          </a:xfrm>
          <a:prstGeom prst="rect">
            <a:avLst/>
          </a:prstGeom>
          <a:noFill/>
          <a:ln/>
        </p:spPr>
        <p:txBody>
          <a:bodyPr wrap="square" rtlCol="0" anchor="ctr"/>
          <a:lstStyle/>
          <a:p>
            <a:pPr marL="0" indent="0">
              <a:buNone/>
            </a:pPr>
            <a:r>
              <a:rPr lang="en-US" sz="3200" b="1" dirty="0">
                <a:solidFill>
                  <a:srgbClr val="1F2B22"/>
                </a:solidFill>
                <a:latin typeface="Cambria" pitchFamily="34" charset="0"/>
                <a:ea typeface="Cambria" pitchFamily="34" charset="-122"/>
                <a:cs typeface="Cambria" pitchFamily="34" charset="-120"/>
              </a:rPr>
              <a:t>In linea con la S3 della Regione Calabria</a:t>
            </a:r>
            <a:endParaRPr lang="en-US" sz="3200" dirty="0"/>
          </a:p>
        </p:txBody>
      </p:sp>
      <p:sp>
        <p:nvSpPr>
          <p:cNvPr id="4" name="Text 2"/>
          <p:cNvSpPr/>
          <p:nvPr/>
        </p:nvSpPr>
        <p:spPr>
          <a:xfrm>
            <a:off x="640080" y="1645920"/>
            <a:ext cx="10881360" cy="457200"/>
          </a:xfrm>
          <a:prstGeom prst="rect">
            <a:avLst/>
          </a:prstGeom>
          <a:noFill/>
          <a:ln/>
        </p:spPr>
        <p:txBody>
          <a:bodyPr wrap="square" rtlCol="0" anchor="ctr"/>
          <a:lstStyle/>
          <a:p>
            <a:pPr marL="0" indent="0">
              <a:buNone/>
            </a:pPr>
            <a:r>
              <a:rPr lang="en-US" sz="1550" dirty="0">
                <a:solidFill>
                  <a:srgbClr val="5D6B60"/>
                </a:solidFill>
                <a:latin typeface="Calibri" pitchFamily="34" charset="0"/>
                <a:ea typeface="Calibri" pitchFamily="34" charset="-122"/>
                <a:cs typeface="Calibri" pitchFamily="34" charset="-120"/>
              </a:rPr>
              <a:t>La proposta interseca tre Aree di Innovazione della Smart Specialization Strategy (DGR 144/2023).</a:t>
            </a:r>
            <a:endParaRPr lang="en-US" sz="1550" dirty="0"/>
          </a:p>
        </p:txBody>
      </p:sp>
      <p:sp>
        <p:nvSpPr>
          <p:cNvPr id="5" name="Shape 3"/>
          <p:cNvSpPr/>
          <p:nvPr/>
        </p:nvSpPr>
        <p:spPr>
          <a:xfrm>
            <a:off x="640080" y="2331720"/>
            <a:ext cx="3502152" cy="3703320"/>
          </a:xfrm>
          <a:prstGeom prst="roundRect">
            <a:avLst>
              <a:gd name="adj" fmla="val 2611"/>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6" name="Shape 4"/>
          <p:cNvSpPr/>
          <p:nvPr/>
        </p:nvSpPr>
        <p:spPr>
          <a:xfrm>
            <a:off x="1865376" y="2715768"/>
            <a:ext cx="1051560" cy="1051560"/>
          </a:xfrm>
          <a:prstGeom prst="ellipse">
            <a:avLst/>
          </a:prstGeom>
          <a:solidFill>
            <a:srgbClr val="2C5F2D"/>
          </a:solidFill>
          <a:ln/>
          <a:effectLst>
            <a:outerShdw blurRad="114300" dist="38100" dir="5400000" algn="bl" rotWithShape="0">
              <a:srgbClr val="1F2B22">
                <a:alpha val="16000"/>
              </a:srgbClr>
            </a:outerShdw>
          </a:effectLst>
        </p:spPr>
        <p:txBody>
          <a:bodyPr/>
          <a:lstStyle/>
          <a:p>
            <a:endParaRPr lang="it-IT"/>
          </a:p>
        </p:txBody>
      </p:sp>
      <p:pic>
        <p:nvPicPr>
          <p:cNvPr id="7" name="Image 0" descr="preencoded.png"/>
          <p:cNvPicPr>
            <a:picLocks noChangeAspect="1"/>
          </p:cNvPicPr>
          <p:nvPr/>
        </p:nvPicPr>
        <p:blipFill>
          <a:blip r:embed="rId3"/>
          <a:stretch>
            <a:fillRect/>
          </a:stretch>
        </p:blipFill>
        <p:spPr>
          <a:xfrm>
            <a:off x="2149297" y="2999689"/>
            <a:ext cx="483718" cy="483718"/>
          </a:xfrm>
          <a:prstGeom prst="rect">
            <a:avLst/>
          </a:prstGeom>
        </p:spPr>
      </p:pic>
      <p:sp>
        <p:nvSpPr>
          <p:cNvPr id="8" name="Text 5"/>
          <p:cNvSpPr/>
          <p:nvPr/>
        </p:nvSpPr>
        <p:spPr>
          <a:xfrm>
            <a:off x="896112" y="3931920"/>
            <a:ext cx="2990088" cy="822960"/>
          </a:xfrm>
          <a:prstGeom prst="rect">
            <a:avLst/>
          </a:prstGeom>
          <a:noFill/>
          <a:ln/>
        </p:spPr>
        <p:txBody>
          <a:bodyPr wrap="square" rtlCol="0" anchor="ctr"/>
          <a:lstStyle/>
          <a:p>
            <a:pPr marL="0" indent="0" algn="ctr">
              <a:lnSpc>
                <a:spcPct val="100000"/>
              </a:lnSpc>
              <a:buNone/>
            </a:pPr>
            <a:r>
              <a:rPr lang="en-US" sz="1650" b="1" dirty="0">
                <a:solidFill>
                  <a:srgbClr val="2C5F2D"/>
                </a:solidFill>
                <a:latin typeface="Calibri" pitchFamily="34" charset="0"/>
                <a:ea typeface="Calibri" pitchFamily="34" charset="-122"/>
                <a:cs typeface="Calibri" pitchFamily="34" charset="-120"/>
              </a:rPr>
              <a:t>Ambiente ed Economia Circolare</a:t>
            </a:r>
            <a:endParaRPr lang="en-US" sz="1650" dirty="0"/>
          </a:p>
        </p:txBody>
      </p:sp>
      <p:sp>
        <p:nvSpPr>
          <p:cNvPr id="9" name="Text 6"/>
          <p:cNvSpPr/>
          <p:nvPr/>
        </p:nvSpPr>
        <p:spPr>
          <a:xfrm>
            <a:off x="914400" y="4754880"/>
            <a:ext cx="2953512" cy="1143000"/>
          </a:xfrm>
          <a:prstGeom prst="rect">
            <a:avLst/>
          </a:prstGeom>
          <a:noFill/>
          <a:ln/>
        </p:spPr>
        <p:txBody>
          <a:bodyPr wrap="square" rtlCol="0" anchor="ctr"/>
          <a:lstStyle/>
          <a:p>
            <a:pPr marL="0" indent="0" algn="ctr">
              <a:lnSpc>
                <a:spcPct val="118000"/>
              </a:lnSpc>
              <a:buNone/>
            </a:pPr>
            <a:r>
              <a:rPr lang="en-US" sz="1250" dirty="0">
                <a:solidFill>
                  <a:srgbClr val="5D6B60"/>
                </a:solidFill>
                <a:latin typeface="Calibri" pitchFamily="34" charset="0"/>
                <a:ea typeface="Calibri" pitchFamily="34" charset="-122"/>
                <a:cs typeface="Calibri" pitchFamily="34" charset="-120"/>
              </a:rPr>
              <a:t>Traiettoria 3 — sistemi e piattaforme per ridurre l'impatto ambientale nell'ottica dell'economia circolare.</a:t>
            </a:r>
            <a:endParaRPr lang="en-US" sz="1250" dirty="0"/>
          </a:p>
        </p:txBody>
      </p:sp>
      <p:sp>
        <p:nvSpPr>
          <p:cNvPr id="10" name="Shape 7"/>
          <p:cNvSpPr/>
          <p:nvPr/>
        </p:nvSpPr>
        <p:spPr>
          <a:xfrm>
            <a:off x="4352544" y="2331720"/>
            <a:ext cx="3502152" cy="3703320"/>
          </a:xfrm>
          <a:prstGeom prst="roundRect">
            <a:avLst>
              <a:gd name="adj" fmla="val 2611"/>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11" name="Shape 8"/>
          <p:cNvSpPr/>
          <p:nvPr/>
        </p:nvSpPr>
        <p:spPr>
          <a:xfrm>
            <a:off x="5577840" y="2715768"/>
            <a:ext cx="1051560" cy="1051560"/>
          </a:xfrm>
          <a:prstGeom prst="ellipse">
            <a:avLst/>
          </a:prstGeom>
          <a:solidFill>
            <a:srgbClr val="2C5F2D"/>
          </a:solidFill>
          <a:ln/>
          <a:effectLst>
            <a:outerShdw blurRad="114300" dist="38100" dir="5400000" algn="bl" rotWithShape="0">
              <a:srgbClr val="1F2B22">
                <a:alpha val="16000"/>
              </a:srgbClr>
            </a:outerShdw>
          </a:effectLst>
        </p:spPr>
        <p:txBody>
          <a:bodyPr/>
          <a:lstStyle/>
          <a:p>
            <a:endParaRPr lang="it-IT"/>
          </a:p>
        </p:txBody>
      </p:sp>
      <p:pic>
        <p:nvPicPr>
          <p:cNvPr id="12" name="Image 1" descr="preencoded.png"/>
          <p:cNvPicPr>
            <a:picLocks noChangeAspect="1"/>
          </p:cNvPicPr>
          <p:nvPr/>
        </p:nvPicPr>
        <p:blipFill>
          <a:blip r:embed="rId4"/>
          <a:stretch>
            <a:fillRect/>
          </a:stretch>
        </p:blipFill>
        <p:spPr>
          <a:xfrm>
            <a:off x="5861761" y="2999689"/>
            <a:ext cx="483718" cy="483718"/>
          </a:xfrm>
          <a:prstGeom prst="rect">
            <a:avLst/>
          </a:prstGeom>
        </p:spPr>
      </p:pic>
      <p:sp>
        <p:nvSpPr>
          <p:cNvPr id="13" name="Text 9"/>
          <p:cNvSpPr/>
          <p:nvPr/>
        </p:nvSpPr>
        <p:spPr>
          <a:xfrm>
            <a:off x="4608576" y="3931920"/>
            <a:ext cx="2990088" cy="822960"/>
          </a:xfrm>
          <a:prstGeom prst="rect">
            <a:avLst/>
          </a:prstGeom>
          <a:noFill/>
          <a:ln/>
        </p:spPr>
        <p:txBody>
          <a:bodyPr wrap="square" rtlCol="0" anchor="ctr"/>
          <a:lstStyle/>
          <a:p>
            <a:pPr marL="0" indent="0" algn="ctr">
              <a:lnSpc>
                <a:spcPct val="100000"/>
              </a:lnSpc>
              <a:buNone/>
            </a:pPr>
            <a:r>
              <a:rPr lang="en-US" sz="1650" b="1" dirty="0">
                <a:solidFill>
                  <a:srgbClr val="2C5F2D"/>
                </a:solidFill>
                <a:latin typeface="Calibri" pitchFamily="34" charset="0"/>
                <a:ea typeface="Calibri" pitchFamily="34" charset="-122"/>
                <a:cs typeface="Calibri" pitchFamily="34" charset="-120"/>
              </a:rPr>
              <a:t>Logistica e Mobilità Sostenibile</a:t>
            </a:r>
            <a:endParaRPr lang="en-US" sz="1650" dirty="0"/>
          </a:p>
        </p:txBody>
      </p:sp>
      <p:sp>
        <p:nvSpPr>
          <p:cNvPr id="14" name="Text 10"/>
          <p:cNvSpPr/>
          <p:nvPr/>
        </p:nvSpPr>
        <p:spPr>
          <a:xfrm>
            <a:off x="4626864" y="4754880"/>
            <a:ext cx="2953512" cy="1143000"/>
          </a:xfrm>
          <a:prstGeom prst="rect">
            <a:avLst/>
          </a:prstGeom>
          <a:noFill/>
          <a:ln/>
        </p:spPr>
        <p:txBody>
          <a:bodyPr wrap="square" rtlCol="0" anchor="ctr"/>
          <a:lstStyle/>
          <a:p>
            <a:pPr marL="0" indent="0" algn="ctr">
              <a:lnSpc>
                <a:spcPct val="118000"/>
              </a:lnSpc>
              <a:buNone/>
            </a:pPr>
            <a:r>
              <a:rPr lang="en-US" sz="1250" dirty="0">
                <a:solidFill>
                  <a:srgbClr val="5D6B60"/>
                </a:solidFill>
                <a:latin typeface="Calibri" pitchFamily="34" charset="0"/>
                <a:ea typeface="Calibri" pitchFamily="34" charset="-122"/>
                <a:cs typeface="Calibri" pitchFamily="34" charset="-120"/>
              </a:rPr>
              <a:t>Traiettoria 1 — ottimizzazione del sistema logistico e interoperabilità nel traffico delle merci.</a:t>
            </a:r>
            <a:endParaRPr lang="en-US" sz="1250" dirty="0"/>
          </a:p>
        </p:txBody>
      </p:sp>
      <p:sp>
        <p:nvSpPr>
          <p:cNvPr id="15" name="Shape 11"/>
          <p:cNvSpPr/>
          <p:nvPr/>
        </p:nvSpPr>
        <p:spPr>
          <a:xfrm>
            <a:off x="8065008" y="2331720"/>
            <a:ext cx="3502152" cy="3703320"/>
          </a:xfrm>
          <a:prstGeom prst="roundRect">
            <a:avLst>
              <a:gd name="adj" fmla="val 2611"/>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16" name="Shape 12"/>
          <p:cNvSpPr/>
          <p:nvPr/>
        </p:nvSpPr>
        <p:spPr>
          <a:xfrm>
            <a:off x="9290304" y="2715768"/>
            <a:ext cx="1051560" cy="1051560"/>
          </a:xfrm>
          <a:prstGeom prst="ellipse">
            <a:avLst/>
          </a:prstGeom>
          <a:solidFill>
            <a:srgbClr val="2C5F2D"/>
          </a:solidFill>
          <a:ln/>
          <a:effectLst>
            <a:outerShdw blurRad="114300" dist="38100" dir="5400000" algn="bl" rotWithShape="0">
              <a:srgbClr val="1F2B22">
                <a:alpha val="16000"/>
              </a:srgbClr>
            </a:outerShdw>
          </a:effectLst>
        </p:spPr>
        <p:txBody>
          <a:bodyPr/>
          <a:lstStyle/>
          <a:p>
            <a:endParaRPr lang="it-IT"/>
          </a:p>
        </p:txBody>
      </p:sp>
      <p:pic>
        <p:nvPicPr>
          <p:cNvPr id="17" name="Image 2" descr="preencoded.png"/>
          <p:cNvPicPr>
            <a:picLocks noChangeAspect="1"/>
          </p:cNvPicPr>
          <p:nvPr/>
        </p:nvPicPr>
        <p:blipFill>
          <a:blip r:embed="rId5"/>
          <a:stretch>
            <a:fillRect/>
          </a:stretch>
        </p:blipFill>
        <p:spPr>
          <a:xfrm>
            <a:off x="9574225" y="2999689"/>
            <a:ext cx="483718" cy="483718"/>
          </a:xfrm>
          <a:prstGeom prst="rect">
            <a:avLst/>
          </a:prstGeom>
          <a:solidFill>
            <a:schemeClr val="bg1"/>
          </a:solidFill>
        </p:spPr>
      </p:pic>
      <p:sp>
        <p:nvSpPr>
          <p:cNvPr id="18" name="Text 13"/>
          <p:cNvSpPr/>
          <p:nvPr/>
        </p:nvSpPr>
        <p:spPr>
          <a:xfrm>
            <a:off x="8321040" y="3931920"/>
            <a:ext cx="2990088" cy="822960"/>
          </a:xfrm>
          <a:prstGeom prst="rect">
            <a:avLst/>
          </a:prstGeom>
          <a:noFill/>
          <a:ln/>
        </p:spPr>
        <p:txBody>
          <a:bodyPr wrap="square" rtlCol="0" anchor="ctr"/>
          <a:lstStyle/>
          <a:p>
            <a:pPr marL="0" indent="0" algn="ctr">
              <a:lnSpc>
                <a:spcPct val="100000"/>
              </a:lnSpc>
              <a:buNone/>
            </a:pPr>
            <a:r>
              <a:rPr lang="en-US" sz="1650" b="1" dirty="0">
                <a:solidFill>
                  <a:srgbClr val="2C5F2D"/>
                </a:solidFill>
                <a:latin typeface="Calibri" pitchFamily="34" charset="0"/>
                <a:ea typeface="Calibri" pitchFamily="34" charset="-122"/>
                <a:cs typeface="Calibri" pitchFamily="34" charset="-120"/>
              </a:rPr>
              <a:t>ICT e Tecnologie Digitali</a:t>
            </a:r>
            <a:endParaRPr lang="en-US" sz="1650" dirty="0"/>
          </a:p>
        </p:txBody>
      </p:sp>
      <p:sp>
        <p:nvSpPr>
          <p:cNvPr id="19" name="Text 14"/>
          <p:cNvSpPr/>
          <p:nvPr/>
        </p:nvSpPr>
        <p:spPr>
          <a:xfrm>
            <a:off x="8339328" y="4754880"/>
            <a:ext cx="2953512" cy="1143000"/>
          </a:xfrm>
          <a:prstGeom prst="rect">
            <a:avLst/>
          </a:prstGeom>
          <a:noFill/>
          <a:ln/>
        </p:spPr>
        <p:txBody>
          <a:bodyPr wrap="square" rtlCol="0" anchor="ctr"/>
          <a:lstStyle/>
          <a:p>
            <a:pPr marL="0" indent="0" algn="ctr">
              <a:lnSpc>
                <a:spcPct val="118000"/>
              </a:lnSpc>
              <a:buNone/>
            </a:pPr>
            <a:r>
              <a:rPr lang="en-US" sz="1250" dirty="0">
                <a:solidFill>
                  <a:srgbClr val="5D6B60"/>
                </a:solidFill>
                <a:latin typeface="Calibri" pitchFamily="34" charset="0"/>
                <a:ea typeface="Calibri" pitchFamily="34" charset="-122"/>
                <a:cs typeface="Calibri" pitchFamily="34" charset="-120"/>
              </a:rPr>
              <a:t>Traiettoria 1 — sviluppo di ecosistemi digitali, con una piattaforma resa più efficiente dall'IA.</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bg>
      <p:bgPr>
        <a:solidFill>
          <a:srgbClr val="14342B"/>
        </a:solidFill>
        <a:effectLst/>
      </p:bgPr>
    </p:bg>
    <p:spTree>
      <p:nvGrpSpPr>
        <p:cNvPr id="1" name=""/>
        <p:cNvGrpSpPr/>
        <p:nvPr/>
      </p:nvGrpSpPr>
      <p:grpSpPr>
        <a:xfrm>
          <a:off x="0" y="0"/>
          <a:ext cx="0" cy="0"/>
          <a:chOff x="0" y="0"/>
          <a:chExt cx="0" cy="0"/>
        </a:xfrm>
      </p:grpSpPr>
      <p:sp>
        <p:nvSpPr>
          <p:cNvPr id="2" name="Text 0"/>
          <p:cNvSpPr/>
          <p:nvPr/>
        </p:nvSpPr>
        <p:spPr>
          <a:xfrm>
            <a:off x="640080" y="502920"/>
            <a:ext cx="8229600" cy="292608"/>
          </a:xfrm>
          <a:prstGeom prst="rect">
            <a:avLst/>
          </a:prstGeom>
          <a:noFill/>
          <a:ln/>
        </p:spPr>
        <p:txBody>
          <a:bodyPr wrap="square" rtlCol="0" anchor="ctr"/>
          <a:lstStyle/>
          <a:p>
            <a:pPr marL="0" indent="0" algn="l">
              <a:buNone/>
            </a:pPr>
            <a:r>
              <a:rPr lang="en-US" sz="1250" b="1" kern="0" spc="300" dirty="0">
                <a:solidFill>
                  <a:srgbClr val="BBE08A"/>
                </a:solidFill>
                <a:latin typeface="Calibri" pitchFamily="34" charset="0"/>
                <a:ea typeface="Calibri" pitchFamily="34" charset="-122"/>
                <a:cs typeface="Calibri" pitchFamily="34" charset="-120"/>
              </a:rPr>
              <a:t>IL PERCORSO</a:t>
            </a:r>
            <a:endParaRPr lang="en-US" sz="1250" dirty="0"/>
          </a:p>
        </p:txBody>
      </p:sp>
      <p:sp>
        <p:nvSpPr>
          <p:cNvPr id="3" name="Text 1"/>
          <p:cNvSpPr/>
          <p:nvPr/>
        </p:nvSpPr>
        <p:spPr>
          <a:xfrm>
            <a:off x="621792" y="804672"/>
            <a:ext cx="10972800" cy="731520"/>
          </a:xfrm>
          <a:prstGeom prst="rect">
            <a:avLst/>
          </a:prstGeom>
          <a:noFill/>
          <a:ln/>
        </p:spPr>
        <p:txBody>
          <a:bodyPr wrap="square" rtlCol="0" anchor="ctr"/>
          <a:lstStyle/>
          <a:p>
            <a:pPr marL="0" indent="0">
              <a:buNone/>
            </a:pPr>
            <a:r>
              <a:rPr lang="en-US" sz="3100" b="1" dirty="0">
                <a:solidFill>
                  <a:srgbClr val="FFFFFF"/>
                </a:solidFill>
                <a:latin typeface="Cambria" pitchFamily="34" charset="0"/>
                <a:ea typeface="Cambria" pitchFamily="34" charset="-122"/>
                <a:cs typeface="Cambria" pitchFamily="34" charset="-120"/>
              </a:rPr>
              <a:t>Come si sviluppa: 7 Work Package in 24 mesi</a:t>
            </a:r>
            <a:endParaRPr lang="en-US" sz="3100" dirty="0"/>
          </a:p>
        </p:txBody>
      </p:sp>
      <p:sp>
        <p:nvSpPr>
          <p:cNvPr id="4" name="Shape 2"/>
          <p:cNvSpPr/>
          <p:nvPr/>
        </p:nvSpPr>
        <p:spPr>
          <a:xfrm>
            <a:off x="640080" y="2286000"/>
            <a:ext cx="2350008" cy="1965960"/>
          </a:xfrm>
          <a:prstGeom prst="roundRect">
            <a:avLst>
              <a:gd name="adj" fmla="val 3721"/>
            </a:avLst>
          </a:prstGeom>
          <a:solidFill>
            <a:srgbClr val="1E4535"/>
          </a:solidFill>
          <a:ln w="12700">
            <a:solidFill>
              <a:srgbClr val="3C7A3D"/>
            </a:solidFill>
            <a:prstDash val="solid"/>
          </a:ln>
        </p:spPr>
        <p:txBody>
          <a:bodyPr/>
          <a:lstStyle/>
          <a:p>
            <a:endParaRPr lang="it-IT"/>
          </a:p>
        </p:txBody>
      </p:sp>
      <p:sp>
        <p:nvSpPr>
          <p:cNvPr id="5" name="Text 3"/>
          <p:cNvSpPr/>
          <p:nvPr/>
        </p:nvSpPr>
        <p:spPr>
          <a:xfrm>
            <a:off x="731520" y="2468880"/>
            <a:ext cx="2167128" cy="365760"/>
          </a:xfrm>
          <a:prstGeom prst="rect">
            <a:avLst/>
          </a:prstGeom>
          <a:noFill/>
          <a:ln/>
        </p:spPr>
        <p:txBody>
          <a:bodyPr wrap="square" rtlCol="0" anchor="ctr"/>
          <a:lstStyle/>
          <a:p>
            <a:pPr marL="0" indent="0">
              <a:buNone/>
            </a:pPr>
            <a:r>
              <a:rPr lang="en-US" sz="1400" b="1" kern="0" spc="100" dirty="0">
                <a:solidFill>
                  <a:srgbClr val="BBE08A"/>
                </a:solidFill>
                <a:latin typeface="Calibri" pitchFamily="34" charset="0"/>
                <a:ea typeface="Calibri" pitchFamily="34" charset="-122"/>
                <a:cs typeface="Calibri" pitchFamily="34" charset="-120"/>
              </a:rPr>
              <a:t>RICERCA</a:t>
            </a:r>
            <a:endParaRPr lang="en-US" sz="1400" dirty="0"/>
          </a:p>
        </p:txBody>
      </p:sp>
      <p:sp>
        <p:nvSpPr>
          <p:cNvPr id="6" name="Text 4"/>
          <p:cNvSpPr/>
          <p:nvPr/>
        </p:nvSpPr>
        <p:spPr>
          <a:xfrm>
            <a:off x="731520" y="2852928"/>
            <a:ext cx="2167128" cy="365760"/>
          </a:xfrm>
          <a:prstGeom prst="rect">
            <a:avLst/>
          </a:prstGeom>
          <a:noFill/>
          <a:ln/>
        </p:spPr>
        <p:txBody>
          <a:bodyPr wrap="square" rtlCol="0" anchor="ctr"/>
          <a:lstStyle/>
          <a:p>
            <a:pPr marL="0" indent="0">
              <a:buNone/>
            </a:pPr>
            <a:r>
              <a:rPr lang="en-US" sz="2000" b="1" dirty="0">
                <a:solidFill>
                  <a:srgbClr val="FFFFFF"/>
                </a:solidFill>
                <a:latin typeface="Cambria" pitchFamily="34" charset="0"/>
                <a:ea typeface="Cambria" pitchFamily="34" charset="-122"/>
                <a:cs typeface="Cambria" pitchFamily="34" charset="-120"/>
              </a:rPr>
              <a:t>WP1 · WP2</a:t>
            </a:r>
            <a:endParaRPr lang="en-US" sz="2000" dirty="0"/>
          </a:p>
        </p:txBody>
      </p:sp>
      <p:sp>
        <p:nvSpPr>
          <p:cNvPr id="7" name="Text 5"/>
          <p:cNvSpPr/>
          <p:nvPr/>
        </p:nvSpPr>
        <p:spPr>
          <a:xfrm>
            <a:off x="731520" y="3291840"/>
            <a:ext cx="2185416" cy="868680"/>
          </a:xfrm>
          <a:prstGeom prst="rect">
            <a:avLst/>
          </a:prstGeom>
          <a:noFill/>
          <a:ln/>
        </p:spPr>
        <p:txBody>
          <a:bodyPr wrap="square" rtlCol="0" anchor="ctr"/>
          <a:lstStyle/>
          <a:p>
            <a:pPr marL="0" indent="0">
              <a:lnSpc>
                <a:spcPct val="110000"/>
              </a:lnSpc>
              <a:buNone/>
            </a:pPr>
            <a:r>
              <a:rPr lang="en-US" sz="1200" dirty="0">
                <a:solidFill>
                  <a:srgbClr val="C6D8BF"/>
                </a:solidFill>
                <a:latin typeface="Calibri" pitchFamily="34" charset="0"/>
                <a:ea typeface="Calibri" pitchFamily="34" charset="-122"/>
                <a:cs typeface="Calibri" pitchFamily="34" charset="-120"/>
              </a:rPr>
              <a:t>Analisi di contesto e della piattaforma esistente</a:t>
            </a:r>
            <a:endParaRPr lang="en-US" sz="1200" dirty="0"/>
          </a:p>
        </p:txBody>
      </p:sp>
      <p:sp>
        <p:nvSpPr>
          <p:cNvPr id="8" name="Text 6"/>
          <p:cNvSpPr/>
          <p:nvPr/>
        </p:nvSpPr>
        <p:spPr>
          <a:xfrm>
            <a:off x="2935224" y="2834640"/>
            <a:ext cx="274320" cy="822960"/>
          </a:xfrm>
          <a:prstGeom prst="rect">
            <a:avLst/>
          </a:prstGeom>
          <a:noFill/>
          <a:ln/>
        </p:spPr>
        <p:txBody>
          <a:bodyPr wrap="square" rtlCol="0" anchor="ctr"/>
          <a:lstStyle/>
          <a:p>
            <a:pPr marL="0" indent="0" algn="ctr">
              <a:buNone/>
            </a:pPr>
            <a:r>
              <a:rPr lang="en-US" sz="3400" b="1" dirty="0">
                <a:solidFill>
                  <a:srgbClr val="6FA05B"/>
                </a:solidFill>
                <a:latin typeface="Calibri" pitchFamily="34" charset="0"/>
                <a:ea typeface="Calibri" pitchFamily="34" charset="-122"/>
                <a:cs typeface="Calibri" pitchFamily="34" charset="-120"/>
              </a:rPr>
              <a:t>›</a:t>
            </a:r>
            <a:endParaRPr lang="en-US" sz="3400" dirty="0"/>
          </a:p>
        </p:txBody>
      </p:sp>
      <p:sp>
        <p:nvSpPr>
          <p:cNvPr id="9" name="Shape 7"/>
          <p:cNvSpPr/>
          <p:nvPr/>
        </p:nvSpPr>
        <p:spPr>
          <a:xfrm>
            <a:off x="3154680" y="2286000"/>
            <a:ext cx="2532888" cy="1965960"/>
          </a:xfrm>
          <a:prstGeom prst="roundRect">
            <a:avLst>
              <a:gd name="adj" fmla="val 3721"/>
            </a:avLst>
          </a:prstGeom>
          <a:solidFill>
            <a:srgbClr val="1E4535"/>
          </a:solidFill>
          <a:ln w="12700">
            <a:solidFill>
              <a:srgbClr val="3C7A3D"/>
            </a:solidFill>
            <a:prstDash val="solid"/>
          </a:ln>
        </p:spPr>
        <p:txBody>
          <a:bodyPr/>
          <a:lstStyle/>
          <a:p>
            <a:endParaRPr lang="it-IT"/>
          </a:p>
        </p:txBody>
      </p:sp>
      <p:sp>
        <p:nvSpPr>
          <p:cNvPr id="10" name="Text 8"/>
          <p:cNvSpPr/>
          <p:nvPr/>
        </p:nvSpPr>
        <p:spPr>
          <a:xfrm>
            <a:off x="3246120" y="2468880"/>
            <a:ext cx="2350008" cy="365760"/>
          </a:xfrm>
          <a:prstGeom prst="rect">
            <a:avLst/>
          </a:prstGeom>
          <a:noFill/>
          <a:ln/>
        </p:spPr>
        <p:txBody>
          <a:bodyPr wrap="square" rtlCol="0" anchor="ctr"/>
          <a:lstStyle/>
          <a:p>
            <a:pPr marL="0" indent="0">
              <a:buNone/>
            </a:pPr>
            <a:r>
              <a:rPr lang="en-US" sz="1400" b="1" kern="0" spc="100" dirty="0">
                <a:solidFill>
                  <a:srgbClr val="BBE08A"/>
                </a:solidFill>
                <a:latin typeface="Calibri" pitchFamily="34" charset="0"/>
                <a:ea typeface="Calibri" pitchFamily="34" charset="-122"/>
                <a:cs typeface="Calibri" pitchFamily="34" charset="-120"/>
              </a:rPr>
              <a:t>SVILUPPO</a:t>
            </a:r>
          </a:p>
        </p:txBody>
      </p:sp>
      <p:sp>
        <p:nvSpPr>
          <p:cNvPr id="11" name="Text 9"/>
          <p:cNvSpPr/>
          <p:nvPr/>
        </p:nvSpPr>
        <p:spPr>
          <a:xfrm>
            <a:off x="3246120" y="2852928"/>
            <a:ext cx="2350008" cy="365760"/>
          </a:xfrm>
          <a:prstGeom prst="rect">
            <a:avLst/>
          </a:prstGeom>
          <a:noFill/>
          <a:ln/>
        </p:spPr>
        <p:txBody>
          <a:bodyPr wrap="square" rtlCol="0" anchor="ctr"/>
          <a:lstStyle/>
          <a:p>
            <a:r>
              <a:rPr lang="en-US" sz="2000" b="1" dirty="0">
                <a:solidFill>
                  <a:srgbClr val="FFFFFF"/>
                </a:solidFill>
                <a:latin typeface="Cambria" pitchFamily="34" charset="0"/>
                <a:ea typeface="Cambria" pitchFamily="34" charset="-122"/>
              </a:rPr>
              <a:t>WP3 · WP4</a:t>
            </a:r>
          </a:p>
        </p:txBody>
      </p:sp>
      <p:sp>
        <p:nvSpPr>
          <p:cNvPr id="12" name="Text 10"/>
          <p:cNvSpPr/>
          <p:nvPr/>
        </p:nvSpPr>
        <p:spPr>
          <a:xfrm>
            <a:off x="3246120" y="3291840"/>
            <a:ext cx="2368296" cy="868680"/>
          </a:xfrm>
          <a:prstGeom prst="rect">
            <a:avLst/>
          </a:prstGeom>
          <a:noFill/>
          <a:ln/>
        </p:spPr>
        <p:txBody>
          <a:bodyPr wrap="square" rtlCol="0" anchor="ctr"/>
          <a:lstStyle/>
          <a:p>
            <a:pPr>
              <a:lnSpc>
                <a:spcPct val="110000"/>
              </a:lnSpc>
            </a:pPr>
            <a:r>
              <a:rPr lang="en-US" sz="1200" dirty="0">
                <a:solidFill>
                  <a:srgbClr val="C6D8BF"/>
                </a:solidFill>
                <a:latin typeface="Calibri" pitchFamily="34" charset="0"/>
                <a:ea typeface="Calibri" pitchFamily="34" charset="-122"/>
                <a:cs typeface="Calibri" pitchFamily="34" charset="-120"/>
              </a:rPr>
              <a:t>Nuova piattaforma con IA e modulo </a:t>
            </a:r>
            <a:r>
              <a:rPr lang="en-US" sz="1200" dirty="0" err="1">
                <a:solidFill>
                  <a:srgbClr val="C6D8BF"/>
                </a:solidFill>
                <a:latin typeface="Calibri" pitchFamily="34" charset="0"/>
                <a:ea typeface="Calibri" pitchFamily="34" charset="-122"/>
                <a:cs typeface="Calibri" pitchFamily="34" charset="-120"/>
              </a:rPr>
              <a:t>logistico</a:t>
            </a:r>
            <a:endParaRPr lang="en-US" sz="1200" dirty="0">
              <a:solidFill>
                <a:srgbClr val="C6D8BF"/>
              </a:solidFill>
              <a:latin typeface="Calibri" pitchFamily="34" charset="0"/>
              <a:ea typeface="Calibri" pitchFamily="34" charset="-122"/>
              <a:cs typeface="Calibri" pitchFamily="34" charset="-120"/>
            </a:endParaRPr>
          </a:p>
        </p:txBody>
      </p:sp>
      <p:sp>
        <p:nvSpPr>
          <p:cNvPr id="13" name="Text 11"/>
          <p:cNvSpPr/>
          <p:nvPr/>
        </p:nvSpPr>
        <p:spPr>
          <a:xfrm>
            <a:off x="5632704" y="2834640"/>
            <a:ext cx="274320" cy="822960"/>
          </a:xfrm>
          <a:prstGeom prst="rect">
            <a:avLst/>
          </a:prstGeom>
          <a:noFill/>
          <a:ln/>
        </p:spPr>
        <p:txBody>
          <a:bodyPr wrap="square" rtlCol="0" anchor="ctr"/>
          <a:lstStyle/>
          <a:p>
            <a:pPr marL="0" indent="0" algn="ctr">
              <a:buNone/>
            </a:pPr>
            <a:r>
              <a:rPr lang="en-US" sz="3400" b="1" dirty="0">
                <a:solidFill>
                  <a:srgbClr val="6FA05B"/>
                </a:solidFill>
                <a:latin typeface="Calibri" pitchFamily="34" charset="0"/>
                <a:ea typeface="Calibri" pitchFamily="34" charset="-122"/>
                <a:cs typeface="Calibri" pitchFamily="34" charset="-120"/>
              </a:rPr>
              <a:t>›</a:t>
            </a:r>
            <a:endParaRPr lang="en-US" sz="3400" dirty="0"/>
          </a:p>
        </p:txBody>
      </p:sp>
      <p:sp>
        <p:nvSpPr>
          <p:cNvPr id="14" name="Shape 12"/>
          <p:cNvSpPr/>
          <p:nvPr/>
        </p:nvSpPr>
        <p:spPr>
          <a:xfrm>
            <a:off x="5852160" y="2286000"/>
            <a:ext cx="2624328" cy="1965960"/>
          </a:xfrm>
          <a:prstGeom prst="roundRect">
            <a:avLst>
              <a:gd name="adj" fmla="val 3721"/>
            </a:avLst>
          </a:prstGeom>
          <a:solidFill>
            <a:srgbClr val="1E4535"/>
          </a:solidFill>
          <a:ln w="12700">
            <a:solidFill>
              <a:srgbClr val="3C7A3D"/>
            </a:solidFill>
            <a:prstDash val="solid"/>
          </a:ln>
        </p:spPr>
        <p:txBody>
          <a:bodyPr/>
          <a:lstStyle/>
          <a:p>
            <a:endParaRPr lang="it-IT"/>
          </a:p>
        </p:txBody>
      </p:sp>
      <p:sp>
        <p:nvSpPr>
          <p:cNvPr id="15" name="Text 13"/>
          <p:cNvSpPr/>
          <p:nvPr/>
        </p:nvSpPr>
        <p:spPr>
          <a:xfrm>
            <a:off x="5943600" y="2468880"/>
            <a:ext cx="2441448" cy="365760"/>
          </a:xfrm>
          <a:prstGeom prst="rect">
            <a:avLst/>
          </a:prstGeom>
          <a:noFill/>
          <a:ln/>
        </p:spPr>
        <p:txBody>
          <a:bodyPr wrap="square" rtlCol="0" anchor="ctr"/>
          <a:lstStyle/>
          <a:p>
            <a:pPr marL="0" indent="0">
              <a:buNone/>
            </a:pPr>
            <a:r>
              <a:rPr lang="en-US" sz="1400" b="1" kern="0" spc="100" dirty="0">
                <a:solidFill>
                  <a:srgbClr val="BBE08A"/>
                </a:solidFill>
                <a:latin typeface="Calibri" pitchFamily="34" charset="0"/>
                <a:ea typeface="Calibri" pitchFamily="34" charset="-122"/>
                <a:cs typeface="Calibri" pitchFamily="34" charset="-120"/>
              </a:rPr>
              <a:t>VALIDAZIONE</a:t>
            </a:r>
            <a:endParaRPr lang="en-US" sz="1400" dirty="0"/>
          </a:p>
        </p:txBody>
      </p:sp>
      <p:sp>
        <p:nvSpPr>
          <p:cNvPr id="16" name="Text 14"/>
          <p:cNvSpPr/>
          <p:nvPr/>
        </p:nvSpPr>
        <p:spPr>
          <a:xfrm>
            <a:off x="5943600" y="2852928"/>
            <a:ext cx="2441448" cy="365760"/>
          </a:xfrm>
          <a:prstGeom prst="rect">
            <a:avLst/>
          </a:prstGeom>
          <a:noFill/>
          <a:ln/>
        </p:spPr>
        <p:txBody>
          <a:bodyPr wrap="square" rtlCol="0" anchor="ctr"/>
          <a:lstStyle/>
          <a:p>
            <a:pPr marL="0" indent="0">
              <a:buNone/>
            </a:pPr>
            <a:r>
              <a:rPr lang="en-US" sz="2000" b="1" dirty="0">
                <a:solidFill>
                  <a:srgbClr val="FFFFFF"/>
                </a:solidFill>
                <a:latin typeface="Cambria" pitchFamily="34" charset="0"/>
                <a:ea typeface="Cambria" pitchFamily="34" charset="-122"/>
                <a:cs typeface="Cambria" pitchFamily="34" charset="-120"/>
              </a:rPr>
              <a:t>WP5 · WP6</a:t>
            </a:r>
            <a:endParaRPr lang="en-US" sz="2000" dirty="0"/>
          </a:p>
        </p:txBody>
      </p:sp>
      <p:sp>
        <p:nvSpPr>
          <p:cNvPr id="17" name="Text 15"/>
          <p:cNvSpPr/>
          <p:nvPr/>
        </p:nvSpPr>
        <p:spPr>
          <a:xfrm>
            <a:off x="5943600" y="3291840"/>
            <a:ext cx="2459736" cy="868680"/>
          </a:xfrm>
          <a:prstGeom prst="rect">
            <a:avLst/>
          </a:prstGeom>
          <a:noFill/>
          <a:ln/>
        </p:spPr>
        <p:txBody>
          <a:bodyPr wrap="square" rtlCol="0" anchor="ctr"/>
          <a:lstStyle/>
          <a:p>
            <a:pPr marL="0" indent="0">
              <a:lnSpc>
                <a:spcPct val="110000"/>
              </a:lnSpc>
              <a:buNone/>
            </a:pPr>
            <a:r>
              <a:rPr lang="en-US" sz="1200" dirty="0">
                <a:solidFill>
                  <a:srgbClr val="C6D8BF"/>
                </a:solidFill>
                <a:latin typeface="Calibri" pitchFamily="34" charset="0"/>
                <a:ea typeface="Calibri" pitchFamily="34" charset="-122"/>
                <a:cs typeface="Calibri" pitchFamily="34" charset="-120"/>
              </a:rPr>
              <a:t>Testing in simulazione e piloting sul campo</a:t>
            </a:r>
            <a:endParaRPr lang="en-US" sz="1200" dirty="0"/>
          </a:p>
        </p:txBody>
      </p:sp>
      <p:sp>
        <p:nvSpPr>
          <p:cNvPr id="18" name="Text 16"/>
          <p:cNvSpPr/>
          <p:nvPr/>
        </p:nvSpPr>
        <p:spPr>
          <a:xfrm>
            <a:off x="8421624" y="2834640"/>
            <a:ext cx="274320" cy="822960"/>
          </a:xfrm>
          <a:prstGeom prst="rect">
            <a:avLst/>
          </a:prstGeom>
          <a:noFill/>
          <a:ln/>
        </p:spPr>
        <p:txBody>
          <a:bodyPr wrap="square" rtlCol="0" anchor="ctr"/>
          <a:lstStyle/>
          <a:p>
            <a:pPr marL="0" indent="0" algn="ctr">
              <a:buNone/>
            </a:pPr>
            <a:r>
              <a:rPr lang="en-US" sz="3400" b="1" dirty="0">
                <a:solidFill>
                  <a:srgbClr val="6FA05B"/>
                </a:solidFill>
                <a:latin typeface="Calibri" pitchFamily="34" charset="0"/>
                <a:ea typeface="Calibri" pitchFamily="34" charset="-122"/>
                <a:cs typeface="Calibri" pitchFamily="34" charset="-120"/>
              </a:rPr>
              <a:t>›</a:t>
            </a:r>
            <a:endParaRPr lang="en-US" sz="3400" dirty="0"/>
          </a:p>
        </p:txBody>
      </p:sp>
      <p:sp>
        <p:nvSpPr>
          <p:cNvPr id="19" name="Shape 17"/>
          <p:cNvSpPr/>
          <p:nvPr/>
        </p:nvSpPr>
        <p:spPr>
          <a:xfrm>
            <a:off x="8641080" y="2286000"/>
            <a:ext cx="2761488" cy="1965960"/>
          </a:xfrm>
          <a:prstGeom prst="roundRect">
            <a:avLst>
              <a:gd name="adj" fmla="val 3721"/>
            </a:avLst>
          </a:prstGeom>
          <a:solidFill>
            <a:srgbClr val="1E4535"/>
          </a:solidFill>
          <a:ln w="12700">
            <a:solidFill>
              <a:srgbClr val="3C7A3D"/>
            </a:solidFill>
            <a:prstDash val="solid"/>
          </a:ln>
        </p:spPr>
        <p:txBody>
          <a:bodyPr/>
          <a:lstStyle/>
          <a:p>
            <a:endParaRPr lang="it-IT"/>
          </a:p>
        </p:txBody>
      </p:sp>
      <p:sp>
        <p:nvSpPr>
          <p:cNvPr id="20" name="Text 18"/>
          <p:cNvSpPr/>
          <p:nvPr/>
        </p:nvSpPr>
        <p:spPr>
          <a:xfrm>
            <a:off x="8732520" y="2468880"/>
            <a:ext cx="2578608" cy="365760"/>
          </a:xfrm>
          <a:prstGeom prst="rect">
            <a:avLst/>
          </a:prstGeom>
          <a:noFill/>
          <a:ln/>
        </p:spPr>
        <p:txBody>
          <a:bodyPr wrap="square" rtlCol="0" anchor="ctr"/>
          <a:lstStyle/>
          <a:p>
            <a:pPr marL="0" indent="0">
              <a:buNone/>
            </a:pPr>
            <a:r>
              <a:rPr lang="en-US" sz="1400" b="1" kern="0" spc="100" dirty="0">
                <a:solidFill>
                  <a:srgbClr val="BBE08A"/>
                </a:solidFill>
                <a:latin typeface="Calibri" pitchFamily="34" charset="0"/>
                <a:ea typeface="Calibri" pitchFamily="34" charset="-122"/>
                <a:cs typeface="Calibri" pitchFamily="34" charset="-120"/>
              </a:rPr>
              <a:t>DIMOSTRAZIONE</a:t>
            </a:r>
            <a:endParaRPr lang="en-US" sz="1400" dirty="0"/>
          </a:p>
        </p:txBody>
      </p:sp>
      <p:sp>
        <p:nvSpPr>
          <p:cNvPr id="21" name="Text 19"/>
          <p:cNvSpPr/>
          <p:nvPr/>
        </p:nvSpPr>
        <p:spPr>
          <a:xfrm>
            <a:off x="8732520" y="2852928"/>
            <a:ext cx="2578608" cy="365760"/>
          </a:xfrm>
          <a:prstGeom prst="rect">
            <a:avLst/>
          </a:prstGeom>
          <a:noFill/>
          <a:ln/>
        </p:spPr>
        <p:txBody>
          <a:bodyPr wrap="square" rtlCol="0" anchor="ctr"/>
          <a:lstStyle/>
          <a:p>
            <a:pPr marL="0" indent="0">
              <a:buNone/>
            </a:pPr>
            <a:r>
              <a:rPr lang="en-US" sz="2000" b="1" dirty="0">
                <a:solidFill>
                  <a:srgbClr val="FFFFFF"/>
                </a:solidFill>
                <a:latin typeface="Cambria" pitchFamily="34" charset="0"/>
                <a:ea typeface="Cambria" pitchFamily="34" charset="-122"/>
                <a:cs typeface="Cambria" pitchFamily="34" charset="-120"/>
              </a:rPr>
              <a:t>WP7</a:t>
            </a:r>
            <a:endParaRPr lang="en-US" sz="2000" dirty="0"/>
          </a:p>
        </p:txBody>
      </p:sp>
      <p:sp>
        <p:nvSpPr>
          <p:cNvPr id="22" name="Text 20"/>
          <p:cNvSpPr/>
          <p:nvPr/>
        </p:nvSpPr>
        <p:spPr>
          <a:xfrm>
            <a:off x="8732520" y="3291840"/>
            <a:ext cx="2596896" cy="868680"/>
          </a:xfrm>
          <a:prstGeom prst="rect">
            <a:avLst/>
          </a:prstGeom>
          <a:noFill/>
          <a:ln/>
        </p:spPr>
        <p:txBody>
          <a:bodyPr wrap="square" rtlCol="0" anchor="ctr"/>
          <a:lstStyle/>
          <a:p>
            <a:pPr marL="0" indent="0">
              <a:lnSpc>
                <a:spcPct val="110000"/>
              </a:lnSpc>
              <a:buNone/>
            </a:pPr>
            <a:r>
              <a:rPr lang="en-US" sz="1200" dirty="0">
                <a:solidFill>
                  <a:srgbClr val="C6D8BF"/>
                </a:solidFill>
                <a:latin typeface="Calibri" pitchFamily="34" charset="0"/>
                <a:ea typeface="Calibri" pitchFamily="34" charset="-122"/>
                <a:cs typeface="Calibri" pitchFamily="34" charset="-120"/>
              </a:rPr>
              <a:t>Disseminazione internazionale del prototipo</a:t>
            </a:r>
            <a:endParaRPr lang="en-US" sz="1200" dirty="0"/>
          </a:p>
        </p:txBody>
      </p:sp>
      <p:sp>
        <p:nvSpPr>
          <p:cNvPr id="26" name="Text 24"/>
          <p:cNvSpPr/>
          <p:nvPr/>
        </p:nvSpPr>
        <p:spPr>
          <a:xfrm>
            <a:off x="502920" y="5257800"/>
            <a:ext cx="10881360" cy="457200"/>
          </a:xfrm>
          <a:prstGeom prst="rect">
            <a:avLst/>
          </a:prstGeom>
          <a:noFill/>
          <a:ln/>
        </p:spPr>
        <p:txBody>
          <a:bodyPr wrap="square" rtlCol="0" anchor="ctr"/>
          <a:lstStyle/>
          <a:p>
            <a:pPr marL="0" indent="0">
              <a:buNone/>
            </a:pPr>
            <a:r>
              <a:rPr lang="en-US" sz="2400" i="1" dirty="0">
                <a:solidFill>
                  <a:srgbClr val="9DB79A"/>
                </a:solidFill>
                <a:latin typeface="Calibri" pitchFamily="34" charset="0"/>
                <a:ea typeface="Calibri" pitchFamily="34" charset="-122"/>
                <a:cs typeface="Calibri" pitchFamily="34" charset="-120"/>
              </a:rPr>
              <a:t>Timeline: ottobre 2025 → settembre 2027 · TRL di partenza 6 (piattaforma NSBVN già operativa)</a:t>
            </a:r>
            <a:endParaRPr 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F7F2"/>
        </a:solidFill>
        <a:effectLst/>
      </p:bgPr>
    </p:bg>
    <p:spTree>
      <p:nvGrpSpPr>
        <p:cNvPr id="1" name=""/>
        <p:cNvGrpSpPr/>
        <p:nvPr/>
      </p:nvGrpSpPr>
      <p:grpSpPr>
        <a:xfrm>
          <a:off x="0" y="0"/>
          <a:ext cx="0" cy="0"/>
          <a:chOff x="0" y="0"/>
          <a:chExt cx="0" cy="0"/>
        </a:xfrm>
      </p:grpSpPr>
      <p:sp>
        <p:nvSpPr>
          <p:cNvPr id="2" name="Text 0"/>
          <p:cNvSpPr/>
          <p:nvPr/>
        </p:nvSpPr>
        <p:spPr>
          <a:xfrm>
            <a:off x="640080" y="548640"/>
            <a:ext cx="8229600" cy="29260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0" cap="none" spc="300" normalizeH="0" baseline="0" noProof="0" dirty="0">
                <a:ln>
                  <a:noFill/>
                </a:ln>
                <a:solidFill>
                  <a:srgbClr val="2C5F2D"/>
                </a:solidFill>
                <a:effectLst/>
                <a:uLnTx/>
                <a:uFillTx/>
                <a:latin typeface="Calibri" pitchFamily="34" charset="0"/>
                <a:ea typeface="Calibri" pitchFamily="34" charset="-122"/>
                <a:cs typeface="Calibri" pitchFamily="34" charset="-120"/>
              </a:rPr>
              <a:t>DA DOVE ABBIAMO INIZIATO</a:t>
            </a:r>
            <a:endParaRPr kumimoji="0" lang="en-US" sz="125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ext 1"/>
          <p:cNvSpPr/>
          <p:nvPr/>
        </p:nvSpPr>
        <p:spPr>
          <a:xfrm>
            <a:off x="621792" y="841248"/>
            <a:ext cx="10058400" cy="7315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1F2B22"/>
                </a:solidFill>
                <a:effectLst/>
                <a:uLnTx/>
                <a:uFillTx/>
                <a:latin typeface="Cambria" pitchFamily="34" charset="0"/>
                <a:ea typeface="Cambria" pitchFamily="34" charset="-122"/>
                <a:cs typeface="Cambria" pitchFamily="34" charset="-120"/>
              </a:rPr>
              <a:t>WP1 — Le basi del progetto</a:t>
            </a:r>
            <a:endParaRPr kumimoji="0" lang="en-US" sz="3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 2"/>
          <p:cNvSpPr/>
          <p:nvPr/>
        </p:nvSpPr>
        <p:spPr>
          <a:xfrm>
            <a:off x="640080" y="1664208"/>
            <a:ext cx="10881360" cy="548640"/>
          </a:xfrm>
          <a:prstGeom prst="rect">
            <a:avLst/>
          </a:prstGeom>
          <a:noFill/>
          <a:ln/>
        </p:spPr>
        <p:txBody>
          <a:bodyPr wrap="square" rtlCol="0" anchor="ct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D6B60"/>
                </a:solidFill>
                <a:effectLst/>
                <a:uLnTx/>
                <a:uFillTx/>
                <a:latin typeface="Calibri" pitchFamily="34" charset="0"/>
                <a:ea typeface="Calibri" pitchFamily="34" charset="-122"/>
                <a:cs typeface="Calibri" pitchFamily="34" charset="-120"/>
              </a:rPr>
              <a:t>In questa fase si è avviato il processo di analisi di </a:t>
            </a:r>
            <a:r>
              <a:rPr kumimoji="0" lang="en-US" sz="1600" b="1" i="0" u="none" strike="noStrike" kern="1200" cap="none" spc="0" normalizeH="0" baseline="0" noProof="0" dirty="0">
                <a:ln>
                  <a:noFill/>
                </a:ln>
                <a:solidFill>
                  <a:srgbClr val="2C5F2D"/>
                </a:solidFill>
                <a:effectLst/>
                <a:uLnTx/>
                <a:uFillTx/>
                <a:latin typeface="Calibri" pitchFamily="34" charset="0"/>
                <a:ea typeface="Calibri" pitchFamily="34" charset="-122"/>
                <a:cs typeface="Calibri" pitchFamily="34" charset="-120"/>
              </a:rPr>
              <a:t>enti pubblici, beni disponibili e stato dell'arte.</a:t>
            </a: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hape 3"/>
          <p:cNvSpPr/>
          <p:nvPr/>
        </p:nvSpPr>
        <p:spPr>
          <a:xfrm>
            <a:off x="640080" y="2377440"/>
            <a:ext cx="5806440" cy="1188720"/>
          </a:xfrm>
          <a:prstGeom prst="roundRect">
            <a:avLst>
              <a:gd name="adj" fmla="val 6154"/>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sp>
      <p:sp>
        <p:nvSpPr>
          <p:cNvPr id="6" name="Shape 4"/>
          <p:cNvSpPr/>
          <p:nvPr/>
        </p:nvSpPr>
        <p:spPr>
          <a:xfrm>
            <a:off x="859536" y="2651760"/>
            <a:ext cx="640080" cy="640080"/>
          </a:xfrm>
          <a:prstGeom prst="ellipse">
            <a:avLst/>
          </a:prstGeom>
          <a:solidFill>
            <a:srgbClr val="F5F7F2"/>
          </a:solidFill>
          <a:ln/>
          <a:effectLst>
            <a:outerShdw blurRad="114300" dist="38100" dir="5400000" algn="bl" rotWithShape="0">
              <a:srgbClr val="1F2B22">
                <a:alpha val="16000"/>
              </a:srgbClr>
            </a:outerShdw>
          </a:effectLst>
        </p:spPr>
      </p:sp>
      <p:pic>
        <p:nvPicPr>
          <p:cNvPr id="7" name="Image 0" descr="preencoded.png"/>
          <p:cNvPicPr>
            <a:picLocks noChangeAspect="1"/>
          </p:cNvPicPr>
          <p:nvPr/>
        </p:nvPicPr>
        <p:blipFill>
          <a:blip r:embed="rId3"/>
          <a:stretch>
            <a:fillRect/>
          </a:stretch>
        </p:blipFill>
        <p:spPr>
          <a:xfrm>
            <a:off x="1032358" y="2824582"/>
            <a:ext cx="294437" cy="294437"/>
          </a:xfrm>
          <a:prstGeom prst="rect">
            <a:avLst/>
          </a:prstGeom>
        </p:spPr>
      </p:pic>
      <p:sp>
        <p:nvSpPr>
          <p:cNvPr id="8" name="Text 5"/>
          <p:cNvSpPr/>
          <p:nvPr/>
        </p:nvSpPr>
        <p:spPr>
          <a:xfrm>
            <a:off x="1645920" y="2542032"/>
            <a:ext cx="457200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1" i="0" u="none" strike="noStrike" kern="1200" cap="none" spc="0" normalizeH="0" baseline="0" noProof="0" dirty="0">
                <a:ln>
                  <a:noFill/>
                </a:ln>
                <a:solidFill>
                  <a:srgbClr val="2C5F2D"/>
                </a:solidFill>
                <a:effectLst/>
                <a:uLnTx/>
                <a:uFillTx/>
                <a:latin typeface="Calibri" pitchFamily="34" charset="0"/>
                <a:ea typeface="Calibri" pitchFamily="34" charset="-122"/>
                <a:cs typeface="Calibri" pitchFamily="34" charset="-120"/>
              </a:rPr>
              <a:t>Analisi degli Enti Pubblici</a:t>
            </a:r>
            <a:endParaRPr kumimoji="0" lang="en-US" sz="155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 6"/>
          <p:cNvSpPr/>
          <p:nvPr/>
        </p:nvSpPr>
        <p:spPr>
          <a:xfrm>
            <a:off x="1645920" y="2907792"/>
            <a:ext cx="4572000" cy="594360"/>
          </a:xfrm>
          <a:prstGeom prst="rect">
            <a:avLst/>
          </a:prstGeom>
          <a:noFill/>
          <a:ln/>
        </p:spPr>
        <p:txBody>
          <a:bodyPr wrap="square" rtlCol="0" anchor="ct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5D6B60"/>
                </a:solidFill>
                <a:effectLst/>
                <a:uLnTx/>
                <a:uFillTx/>
                <a:latin typeface="Calibri" pitchFamily="34" charset="0"/>
                <a:ea typeface="Calibri" pitchFamily="34" charset="-122"/>
                <a:cs typeface="Calibri" pitchFamily="34" charset="-120"/>
              </a:rPr>
              <a:t>Tipologie di enti — scuole, università, uffici comunali, PA — e la loro attitudine a partecipare al progetto.</a:t>
            </a:r>
            <a:endParaRPr kumimoji="0" lang="en-US" sz="125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Shape 7"/>
          <p:cNvSpPr/>
          <p:nvPr/>
        </p:nvSpPr>
        <p:spPr>
          <a:xfrm>
            <a:off x="640080" y="3657600"/>
            <a:ext cx="5806440" cy="1188720"/>
          </a:xfrm>
          <a:prstGeom prst="roundRect">
            <a:avLst>
              <a:gd name="adj" fmla="val 6154"/>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sp>
      <p:sp>
        <p:nvSpPr>
          <p:cNvPr id="11" name="Shape 8"/>
          <p:cNvSpPr/>
          <p:nvPr/>
        </p:nvSpPr>
        <p:spPr>
          <a:xfrm>
            <a:off x="859536" y="3931920"/>
            <a:ext cx="640080" cy="640080"/>
          </a:xfrm>
          <a:prstGeom prst="ellipse">
            <a:avLst/>
          </a:prstGeom>
          <a:solidFill>
            <a:srgbClr val="F5F7F2"/>
          </a:solidFill>
          <a:ln/>
          <a:effectLst>
            <a:outerShdw blurRad="114300" dist="38100" dir="5400000" algn="bl" rotWithShape="0">
              <a:srgbClr val="1F2B22">
                <a:alpha val="16000"/>
              </a:srgbClr>
            </a:outerShdw>
          </a:effectLst>
        </p:spPr>
      </p:sp>
      <p:pic>
        <p:nvPicPr>
          <p:cNvPr id="12" name="Image 1" descr="preencoded.png"/>
          <p:cNvPicPr>
            <a:picLocks noChangeAspect="1"/>
          </p:cNvPicPr>
          <p:nvPr/>
        </p:nvPicPr>
        <p:blipFill>
          <a:blip r:embed="rId4"/>
          <a:stretch>
            <a:fillRect/>
          </a:stretch>
        </p:blipFill>
        <p:spPr>
          <a:xfrm>
            <a:off x="1032358" y="4104742"/>
            <a:ext cx="294437" cy="294437"/>
          </a:xfrm>
          <a:prstGeom prst="rect">
            <a:avLst/>
          </a:prstGeom>
        </p:spPr>
      </p:pic>
      <p:sp>
        <p:nvSpPr>
          <p:cNvPr id="13" name="Text 9"/>
          <p:cNvSpPr/>
          <p:nvPr/>
        </p:nvSpPr>
        <p:spPr>
          <a:xfrm>
            <a:off x="1645920" y="3822192"/>
            <a:ext cx="457200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1" i="0" u="none" strike="noStrike" kern="1200" cap="none" spc="0" normalizeH="0" baseline="0" noProof="0" dirty="0">
                <a:ln>
                  <a:noFill/>
                </a:ln>
                <a:solidFill>
                  <a:srgbClr val="2C5F2D"/>
                </a:solidFill>
                <a:effectLst/>
                <a:uLnTx/>
                <a:uFillTx/>
                <a:latin typeface="Calibri" pitchFamily="34" charset="0"/>
                <a:ea typeface="Calibri" pitchFamily="34" charset="-122"/>
                <a:cs typeface="Calibri" pitchFamily="34" charset="-120"/>
              </a:rPr>
              <a:t>Analisi dei beni disponibili</a:t>
            </a:r>
            <a:endParaRPr kumimoji="0" lang="en-US" sz="155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xt 10"/>
          <p:cNvSpPr/>
          <p:nvPr/>
        </p:nvSpPr>
        <p:spPr>
          <a:xfrm>
            <a:off x="1645920" y="4187952"/>
            <a:ext cx="4572000" cy="594360"/>
          </a:xfrm>
          <a:prstGeom prst="rect">
            <a:avLst/>
          </a:prstGeom>
          <a:noFill/>
          <a:ln/>
        </p:spPr>
        <p:txBody>
          <a:bodyPr wrap="square" rtlCol="0" anchor="ct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5D6B60"/>
                </a:solidFill>
                <a:effectLst/>
                <a:uLnTx/>
                <a:uFillTx/>
                <a:latin typeface="Calibri" pitchFamily="34" charset="0"/>
                <a:ea typeface="Calibri" pitchFamily="34" charset="-122"/>
                <a:cs typeface="Calibri" pitchFamily="34" charset="-120"/>
              </a:rPr>
              <a:t>Studio dei beni detenuti dagli enti per una prima ipotesi di catalogo dei beni “eleggibili”.</a:t>
            </a:r>
            <a:endParaRPr kumimoji="0" lang="en-US" sz="125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Shape 11"/>
          <p:cNvSpPr/>
          <p:nvPr/>
        </p:nvSpPr>
        <p:spPr>
          <a:xfrm>
            <a:off x="640080" y="4937760"/>
            <a:ext cx="5806440" cy="1188720"/>
          </a:xfrm>
          <a:prstGeom prst="roundRect">
            <a:avLst>
              <a:gd name="adj" fmla="val 6154"/>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sp>
      <p:sp>
        <p:nvSpPr>
          <p:cNvPr id="16" name="Shape 12"/>
          <p:cNvSpPr/>
          <p:nvPr/>
        </p:nvSpPr>
        <p:spPr>
          <a:xfrm>
            <a:off x="859536" y="5212080"/>
            <a:ext cx="640080" cy="640080"/>
          </a:xfrm>
          <a:prstGeom prst="ellipse">
            <a:avLst/>
          </a:prstGeom>
          <a:solidFill>
            <a:srgbClr val="F5F7F2"/>
          </a:solidFill>
          <a:ln/>
          <a:effectLst>
            <a:outerShdw blurRad="114300" dist="38100" dir="5400000" algn="bl" rotWithShape="0">
              <a:srgbClr val="1F2B22">
                <a:alpha val="16000"/>
              </a:srgbClr>
            </a:outerShdw>
          </a:effectLst>
        </p:spPr>
      </p:sp>
      <p:pic>
        <p:nvPicPr>
          <p:cNvPr id="17" name="Image 2" descr="preencoded.png"/>
          <p:cNvPicPr>
            <a:picLocks noChangeAspect="1"/>
          </p:cNvPicPr>
          <p:nvPr/>
        </p:nvPicPr>
        <p:blipFill>
          <a:blip r:embed="rId5"/>
          <a:stretch>
            <a:fillRect/>
          </a:stretch>
        </p:blipFill>
        <p:spPr>
          <a:xfrm>
            <a:off x="1032358" y="5384902"/>
            <a:ext cx="294437" cy="294437"/>
          </a:xfrm>
          <a:prstGeom prst="rect">
            <a:avLst/>
          </a:prstGeom>
        </p:spPr>
      </p:pic>
      <p:sp>
        <p:nvSpPr>
          <p:cNvPr id="18" name="Text 13"/>
          <p:cNvSpPr/>
          <p:nvPr/>
        </p:nvSpPr>
        <p:spPr>
          <a:xfrm>
            <a:off x="1645920" y="5102352"/>
            <a:ext cx="457200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1" i="0" u="none" strike="noStrike" kern="1200" cap="none" spc="0" normalizeH="0" baseline="0" noProof="0" dirty="0">
                <a:ln>
                  <a:noFill/>
                </a:ln>
                <a:solidFill>
                  <a:srgbClr val="2C5F2D"/>
                </a:solidFill>
                <a:effectLst/>
                <a:uLnTx/>
                <a:uFillTx/>
                <a:latin typeface="Calibri" pitchFamily="34" charset="0"/>
                <a:ea typeface="Calibri" pitchFamily="34" charset="-122"/>
                <a:cs typeface="Calibri" pitchFamily="34" charset="-120"/>
              </a:rPr>
              <a:t>Analisi del mercato</a:t>
            </a:r>
            <a:endParaRPr kumimoji="0" lang="en-US" sz="1550" b="0"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Text 14"/>
          <p:cNvSpPr/>
          <p:nvPr/>
        </p:nvSpPr>
        <p:spPr>
          <a:xfrm>
            <a:off x="1645920" y="5468112"/>
            <a:ext cx="4572000" cy="594360"/>
          </a:xfrm>
          <a:prstGeom prst="rect">
            <a:avLst/>
          </a:prstGeom>
          <a:noFill/>
          <a:ln/>
        </p:spPr>
        <p:txBody>
          <a:bodyPr wrap="square" rtlCol="0" anchor="ct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5D6B60"/>
                </a:solidFill>
                <a:effectLst/>
                <a:uLnTx/>
                <a:uFillTx/>
                <a:latin typeface="Calibri" pitchFamily="34" charset="0"/>
                <a:ea typeface="Calibri" pitchFamily="34" charset="-122"/>
                <a:cs typeface="Calibri" pitchFamily="34" charset="-120"/>
              </a:rPr>
              <a:t>Piattaforme simili a confronto: efficacia, limiti e criticità delle soluzioni già esistenti.</a:t>
            </a:r>
            <a:endParaRPr kumimoji="0" lang="en-US" sz="1250" b="0"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Shape 15"/>
          <p:cNvSpPr/>
          <p:nvPr/>
        </p:nvSpPr>
        <p:spPr>
          <a:xfrm>
            <a:off x="6812280" y="2345817"/>
            <a:ext cx="4846320" cy="3749040"/>
          </a:xfrm>
          <a:prstGeom prst="roundRect">
            <a:avLst>
              <a:gd name="adj" fmla="val 2439"/>
            </a:avLst>
          </a:prstGeom>
          <a:solidFill>
            <a:srgbClr val="14342B"/>
          </a:solidFill>
          <a:ln/>
          <a:effectLst>
            <a:outerShdw blurRad="114300" dist="38100" dir="5400000" algn="bl" rotWithShape="0">
              <a:srgbClr val="1F2B22">
                <a:alpha val="16000"/>
              </a:srgbClr>
            </a:outerShdw>
          </a:effectLst>
        </p:spPr>
      </p:sp>
      <p:sp>
        <p:nvSpPr>
          <p:cNvPr id="21" name="Shape 16"/>
          <p:cNvSpPr/>
          <p:nvPr/>
        </p:nvSpPr>
        <p:spPr>
          <a:xfrm>
            <a:off x="7013448" y="2670048"/>
            <a:ext cx="749808" cy="749808"/>
          </a:xfrm>
          <a:prstGeom prst="ellipse">
            <a:avLst/>
          </a:prstGeom>
          <a:solidFill>
            <a:srgbClr val="3C7A3D"/>
          </a:solidFill>
          <a:ln/>
          <a:effectLst>
            <a:outerShdw blurRad="114300" dist="38100" dir="5400000" algn="bl" rotWithShape="0">
              <a:srgbClr val="1F2B22">
                <a:alpha val="16000"/>
              </a:srgbClr>
            </a:outerShdw>
          </a:effectLst>
        </p:spPr>
      </p:sp>
      <p:pic>
        <p:nvPicPr>
          <p:cNvPr id="22" name="Image 3" descr="preencoded.png"/>
          <p:cNvPicPr>
            <a:picLocks noChangeAspect="1"/>
          </p:cNvPicPr>
          <p:nvPr/>
        </p:nvPicPr>
        <p:blipFill>
          <a:blip r:embed="rId6"/>
          <a:stretch>
            <a:fillRect/>
          </a:stretch>
        </p:blipFill>
        <p:spPr>
          <a:xfrm>
            <a:off x="7215896" y="2872496"/>
            <a:ext cx="344912" cy="344912"/>
          </a:xfrm>
          <a:prstGeom prst="rect">
            <a:avLst/>
          </a:prstGeom>
        </p:spPr>
      </p:pic>
      <p:sp>
        <p:nvSpPr>
          <p:cNvPr id="24" name="Text 18"/>
          <p:cNvSpPr/>
          <p:nvPr/>
        </p:nvSpPr>
        <p:spPr>
          <a:xfrm>
            <a:off x="7927848" y="2779776"/>
            <a:ext cx="3474720"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err="1">
                <a:ln>
                  <a:noFill/>
                </a:ln>
                <a:solidFill>
                  <a:srgbClr val="FFFFFF"/>
                </a:solidFill>
                <a:effectLst/>
                <a:uLnTx/>
                <a:uFillTx/>
                <a:latin typeface="Cambria" pitchFamily="34" charset="0"/>
                <a:ea typeface="Cambria" pitchFamily="34" charset="-122"/>
                <a:cs typeface="Cambria" pitchFamily="34" charset="-120"/>
              </a:rPr>
              <a:t>Protocollo</a:t>
            </a:r>
            <a:r>
              <a:rPr kumimoji="0" lang="en-US" sz="21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 di Intesa</a:t>
            </a:r>
            <a:endParaRPr kumimoji="0" lang="en-US" sz="2100" b="0" i="0" u="none" strike="noStrike" kern="1200" cap="none" spc="0" normalizeH="0" baseline="0" noProof="0" dirty="0">
              <a:ln>
                <a:noFill/>
              </a:ln>
              <a:solidFill>
                <a:prstClr val="black"/>
              </a:solidFill>
              <a:effectLst/>
              <a:uLnTx/>
              <a:uFillTx/>
              <a:latin typeface="Calibri"/>
              <a:ea typeface="+mn-ea"/>
              <a:cs typeface="+mn-cs"/>
            </a:endParaRPr>
          </a:p>
        </p:txBody>
      </p:sp>
      <p:sp>
        <p:nvSpPr>
          <p:cNvPr id="25" name="Text 19"/>
          <p:cNvSpPr/>
          <p:nvPr/>
        </p:nvSpPr>
        <p:spPr>
          <a:xfrm>
            <a:off x="7123176" y="3734054"/>
            <a:ext cx="4224528" cy="1599438"/>
          </a:xfrm>
          <a:prstGeom prst="rect">
            <a:avLst/>
          </a:prstGeom>
          <a:noFill/>
          <a:ln/>
        </p:spPr>
        <p:txBody>
          <a:bodyPr wrap="square" rtlCol="0" anchor="ctr"/>
          <a:lstStyle/>
          <a:p>
            <a:pPr marL="0" marR="0" lvl="0" indent="0" algn="l" defTabSz="914400" rtl="0" eaLnBrk="1" fontAlgn="auto" latinLnBrk="0" hangingPunct="1">
              <a:lnSpc>
                <a:spcPct val="112000"/>
              </a:lnSpc>
              <a:spcBef>
                <a:spcPts val="0"/>
              </a:spcBef>
              <a:spcAft>
                <a:spcPts val="0"/>
              </a:spcAft>
              <a:buClrTx/>
              <a:buSzTx/>
              <a:buFontTx/>
              <a:buNone/>
              <a:tabLst/>
              <a:defRPr/>
            </a:pPr>
            <a:r>
              <a:rPr lang="en-US" sz="1350" b="1" dirty="0">
                <a:solidFill>
                  <a:srgbClr val="FFFFFF"/>
                </a:solidFill>
                <a:latin typeface="Calibri" pitchFamily="34" charset="0"/>
                <a:ea typeface="Calibri" pitchFamily="34" charset="-122"/>
                <a:cs typeface="Calibri" pitchFamily="34" charset="-120"/>
              </a:rPr>
              <a:t>In Corso di </a:t>
            </a:r>
            <a:r>
              <a:rPr lang="en-US" sz="1350" b="1" dirty="0" err="1">
                <a:solidFill>
                  <a:srgbClr val="FFFFFF"/>
                </a:solidFill>
                <a:latin typeface="Calibri" pitchFamily="34" charset="0"/>
                <a:ea typeface="Calibri" pitchFamily="34" charset="-122"/>
                <a:cs typeface="Calibri" pitchFamily="34" charset="-120"/>
              </a:rPr>
              <a:t>firma</a:t>
            </a:r>
            <a:r>
              <a:rPr lang="en-US" sz="1350" b="1" dirty="0">
                <a:solidFill>
                  <a:srgbClr val="FFFFFF"/>
                </a:solidFill>
                <a:latin typeface="Calibri" pitchFamily="34" charset="0"/>
                <a:ea typeface="Calibri" pitchFamily="34" charset="-122"/>
                <a:cs typeface="Calibri" pitchFamily="34" charset="-120"/>
              </a:rPr>
              <a:t> con:</a:t>
            </a:r>
          </a:p>
          <a:p>
            <a:pPr marL="0" marR="0" lvl="0" indent="0" algn="l" defTabSz="914400" rtl="0" eaLnBrk="1" fontAlgn="auto" latinLnBrk="0" hangingPunct="1">
              <a:lnSpc>
                <a:spcPct val="112000"/>
              </a:lnSpc>
              <a:spcBef>
                <a:spcPts val="0"/>
              </a:spcBef>
              <a:spcAft>
                <a:spcPts val="0"/>
              </a:spcAft>
              <a:buClrTx/>
              <a:buSzTx/>
              <a:buFontTx/>
              <a:buNone/>
              <a:tabLst/>
              <a:defRPr/>
            </a:pPr>
            <a:endParaRPr lang="en-US" sz="1350" b="1" dirty="0">
              <a:solidFill>
                <a:srgbClr val="FFFFFF"/>
              </a:solidFill>
              <a:latin typeface="Calibri" pitchFamily="34" charset="0"/>
              <a:ea typeface="Calibri" pitchFamily="34" charset="-122"/>
              <a:cs typeface="Calibri" pitchFamily="34" charset="-120"/>
            </a:endParaRPr>
          </a:p>
          <a:p>
            <a:pPr marL="285750" marR="0" lvl="0" indent="-285750" algn="l" defTabSz="914400" rtl="0" eaLnBrk="1" fontAlgn="auto" latinLnBrk="0" hangingPunct="1">
              <a:lnSpc>
                <a:spcPct val="112000"/>
              </a:lnSpc>
              <a:spcBef>
                <a:spcPts val="0"/>
              </a:spcBef>
              <a:spcAft>
                <a:spcPts val="0"/>
              </a:spcAft>
              <a:buClrTx/>
              <a:buSzTx/>
              <a:buFont typeface="Arial" panose="020B0604020202020204" pitchFamily="34" charset="0"/>
              <a:buChar char="•"/>
              <a:tabLst/>
              <a:defRPr/>
            </a:pPr>
            <a:r>
              <a:rPr lang="en-US" sz="1350" b="1" dirty="0">
                <a:solidFill>
                  <a:srgbClr val="FFFFFF"/>
                </a:solidFill>
                <a:latin typeface="Calibri" pitchFamily="34" charset="0"/>
                <a:ea typeface="Calibri" pitchFamily="34" charset="-122"/>
                <a:cs typeface="Calibri" pitchFamily="34" charset="-120"/>
              </a:rPr>
              <a:t>Provincia di Cosenza</a:t>
            </a:r>
          </a:p>
          <a:p>
            <a:pPr marR="0" lvl="0" algn="l" defTabSz="914400" rtl="0" eaLnBrk="1" fontAlgn="auto" latinLnBrk="0" hangingPunct="1">
              <a:lnSpc>
                <a:spcPct val="112000"/>
              </a:lnSpc>
              <a:spcBef>
                <a:spcPts val="0"/>
              </a:spcBef>
              <a:spcAft>
                <a:spcPts val="0"/>
              </a:spcAft>
              <a:buClrTx/>
              <a:buSzTx/>
              <a:tabLst/>
              <a:defRPr/>
            </a:pPr>
            <a:endParaRPr lang="en-US" sz="1350" b="1" dirty="0">
              <a:solidFill>
                <a:srgbClr val="FFFFFF"/>
              </a:solidFill>
              <a:latin typeface="Calibri" pitchFamily="34" charset="0"/>
              <a:ea typeface="Calibri" pitchFamily="34" charset="-122"/>
              <a:cs typeface="Calibri" pitchFamily="34" charset="-120"/>
            </a:endParaRPr>
          </a:p>
          <a:p>
            <a:pPr marL="285750" marR="0" lvl="0" indent="-285750" algn="l" defTabSz="914400" rtl="0" eaLnBrk="1" fontAlgn="auto" latinLnBrk="0" hangingPunct="1">
              <a:lnSpc>
                <a:spcPct val="112000"/>
              </a:lnSpc>
              <a:spcBef>
                <a:spcPts val="0"/>
              </a:spcBef>
              <a:spcAft>
                <a:spcPts val="0"/>
              </a:spcAft>
              <a:buClrTx/>
              <a:buSzTx/>
              <a:buFont typeface="Arial" panose="020B0604020202020204" pitchFamily="34" charset="0"/>
              <a:buChar char="•"/>
              <a:tabLst/>
              <a:defRPr/>
            </a:pPr>
            <a:r>
              <a:rPr lang="en-US" sz="1350" b="1" dirty="0">
                <a:solidFill>
                  <a:srgbClr val="FFFFFF"/>
                </a:solidFill>
                <a:latin typeface="Calibri" pitchFamily="34" charset="0"/>
                <a:ea typeface="Calibri" pitchFamily="34" charset="-122"/>
                <a:cs typeface="Calibri" pitchFamily="34" charset="-120"/>
              </a:rPr>
              <a:t>Provincia di Crotone</a:t>
            </a:r>
          </a:p>
          <a:p>
            <a:pPr marR="0" lvl="0" algn="l" defTabSz="914400" rtl="0" eaLnBrk="1" fontAlgn="auto" latinLnBrk="0" hangingPunct="1">
              <a:lnSpc>
                <a:spcPct val="112000"/>
              </a:lnSpc>
              <a:spcBef>
                <a:spcPts val="0"/>
              </a:spcBef>
              <a:spcAft>
                <a:spcPts val="0"/>
              </a:spcAft>
              <a:buClrTx/>
              <a:buSzTx/>
              <a:tabLst/>
              <a:defRPr/>
            </a:pPr>
            <a:endParaRPr lang="en-US" sz="1350" b="1" dirty="0">
              <a:solidFill>
                <a:srgbClr val="FFFFFF"/>
              </a:solidFill>
              <a:latin typeface="Calibri" pitchFamily="34" charset="0"/>
              <a:ea typeface="Calibri" pitchFamily="34" charset="-122"/>
              <a:cs typeface="Calibri" pitchFamily="34" charset="-120"/>
            </a:endParaRPr>
          </a:p>
          <a:p>
            <a:pPr marL="285750" marR="0" lvl="0" indent="-285750" algn="l" defTabSz="914400" rtl="0" eaLnBrk="1" fontAlgn="auto" latinLnBrk="0" hangingPunct="1">
              <a:lnSpc>
                <a:spcPct val="112000"/>
              </a:lnSpc>
              <a:spcBef>
                <a:spcPts val="0"/>
              </a:spcBef>
              <a:spcAft>
                <a:spcPts val="0"/>
              </a:spcAft>
              <a:buClrTx/>
              <a:buSzTx/>
              <a:buFont typeface="Arial" panose="020B0604020202020204" pitchFamily="34" charset="0"/>
              <a:buChar char="•"/>
              <a:tabLst/>
              <a:defRPr/>
            </a:pPr>
            <a:r>
              <a:rPr lang="en-US" sz="1350" b="1" dirty="0" err="1">
                <a:solidFill>
                  <a:srgbClr val="FFFFFF"/>
                </a:solidFill>
                <a:latin typeface="Calibri" pitchFamily="34" charset="0"/>
                <a:ea typeface="Calibri" pitchFamily="34" charset="-122"/>
                <a:cs typeface="Calibri" pitchFamily="34" charset="-120"/>
              </a:rPr>
              <a:t>Associazioni</a:t>
            </a:r>
            <a:r>
              <a:rPr lang="en-US" sz="1350" b="1" dirty="0">
                <a:solidFill>
                  <a:srgbClr val="FFFFFF"/>
                </a:solidFill>
                <a:latin typeface="Calibri" pitchFamily="34" charset="0"/>
                <a:ea typeface="Calibri" pitchFamily="34" charset="-122"/>
                <a:cs typeface="Calibri" pitchFamily="34" charset="-120"/>
              </a:rPr>
              <a:t> del Terzo </a:t>
            </a:r>
            <a:r>
              <a:rPr lang="en-US" sz="1350" b="1" dirty="0" err="1">
                <a:solidFill>
                  <a:srgbClr val="FFFFFF"/>
                </a:solidFill>
                <a:latin typeface="Calibri" pitchFamily="34" charset="0"/>
                <a:ea typeface="Calibri" pitchFamily="34" charset="-122"/>
                <a:cs typeface="Calibri" pitchFamily="34" charset="-120"/>
              </a:rPr>
              <a:t>settore</a:t>
            </a:r>
            <a:endParaRPr lang="en-US" sz="1350" b="1" dirty="0">
              <a:solidFill>
                <a:srgbClr val="FFFFFF"/>
              </a:solidFill>
              <a:latin typeface="Calibri" pitchFamily="34" charset="0"/>
              <a:ea typeface="Calibri" pitchFamily="34" charset="-122"/>
              <a:cs typeface="Calibri" pitchFamily="34" charset="-120"/>
            </a:endParaRPr>
          </a:p>
        </p:txBody>
      </p:sp>
      <p:pic>
        <p:nvPicPr>
          <p:cNvPr id="27" name="Image 4" descr="preencoded.png"/>
          <p:cNvPicPr>
            <a:picLocks noChangeAspect="1"/>
          </p:cNvPicPr>
          <p:nvPr/>
        </p:nvPicPr>
        <p:blipFill>
          <a:blip r:embed="rId7"/>
          <a:stretch>
            <a:fillRect/>
          </a:stretch>
        </p:blipFill>
        <p:spPr>
          <a:xfrm>
            <a:off x="12803124" y="3786378"/>
            <a:ext cx="237744" cy="237744"/>
          </a:xfrm>
          <a:prstGeom prst="rect">
            <a:avLst/>
          </a:prstGeom>
        </p:spPr>
      </p:pic>
      <p:pic>
        <p:nvPicPr>
          <p:cNvPr id="31" name="Image 6" descr="preencoded.png"/>
          <p:cNvPicPr>
            <a:picLocks noChangeAspect="1"/>
          </p:cNvPicPr>
          <p:nvPr/>
        </p:nvPicPr>
        <p:blipFill>
          <a:blip r:embed="rId8"/>
          <a:stretch>
            <a:fillRect/>
          </a:stretch>
        </p:blipFill>
        <p:spPr>
          <a:xfrm>
            <a:off x="6926580" y="3703574"/>
            <a:ext cx="237744" cy="23774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5F7F2"/>
        </a:solidFill>
        <a:effectLst/>
      </p:bgPr>
    </p:bg>
    <p:spTree>
      <p:nvGrpSpPr>
        <p:cNvPr id="1" name=""/>
        <p:cNvGrpSpPr/>
        <p:nvPr/>
      </p:nvGrpSpPr>
      <p:grpSpPr>
        <a:xfrm>
          <a:off x="0" y="0"/>
          <a:ext cx="0" cy="0"/>
          <a:chOff x="0" y="0"/>
          <a:chExt cx="0" cy="0"/>
        </a:xfrm>
      </p:grpSpPr>
      <p:sp>
        <p:nvSpPr>
          <p:cNvPr id="2" name="Text 0"/>
          <p:cNvSpPr/>
          <p:nvPr/>
        </p:nvSpPr>
        <p:spPr>
          <a:xfrm>
            <a:off x="640080" y="548640"/>
            <a:ext cx="8229600" cy="29260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0" cap="none" spc="300" normalizeH="0" baseline="0" noProof="0" dirty="0">
                <a:ln>
                  <a:noFill/>
                </a:ln>
                <a:solidFill>
                  <a:srgbClr val="2C5F2D"/>
                </a:solidFill>
                <a:effectLst/>
                <a:uLnTx/>
                <a:uFillTx/>
                <a:latin typeface="Calibri" pitchFamily="34" charset="0"/>
                <a:ea typeface="Calibri" pitchFamily="34" charset="-122"/>
                <a:cs typeface="Calibri" pitchFamily="34" charset="-120"/>
              </a:rPr>
              <a:t>DOVE SIAMO ADESSO</a:t>
            </a:r>
            <a:endParaRPr kumimoji="0" lang="en-US" sz="125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ext 1"/>
          <p:cNvSpPr/>
          <p:nvPr/>
        </p:nvSpPr>
        <p:spPr>
          <a:xfrm>
            <a:off x="621792" y="841248"/>
            <a:ext cx="10058400" cy="7315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1F2B22"/>
                </a:solidFill>
                <a:effectLst/>
                <a:uLnTx/>
                <a:uFillTx/>
                <a:latin typeface="Cambria" pitchFamily="34" charset="0"/>
                <a:ea typeface="Cambria" pitchFamily="34" charset="-122"/>
                <a:cs typeface="Cambria" pitchFamily="34" charset="-120"/>
              </a:rPr>
              <a:t>WP3 — Il cuore del progetto</a:t>
            </a:r>
            <a:endParaRPr kumimoji="0" lang="en-US" sz="3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 2"/>
          <p:cNvSpPr/>
          <p:nvPr/>
        </p:nvSpPr>
        <p:spPr>
          <a:xfrm>
            <a:off x="640080" y="1664208"/>
            <a:ext cx="10881360" cy="640080"/>
          </a:xfrm>
          <a:prstGeom prst="rect">
            <a:avLst/>
          </a:prstGeom>
          <a:noFill/>
          <a:ln/>
        </p:spPr>
        <p:txBody>
          <a:bodyPr wrap="square" rtlCol="0" anchor="ct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D6B60"/>
                </a:solidFill>
                <a:effectLst/>
                <a:uLnTx/>
                <a:uFillTx/>
                <a:latin typeface="Calibri" pitchFamily="34" charset="0"/>
                <a:ea typeface="Calibri" pitchFamily="34" charset="-122"/>
                <a:cs typeface="Calibri" pitchFamily="34" charset="-120"/>
              </a:rPr>
              <a:t>È la fase in cui stiamo lavorando: lo </a:t>
            </a:r>
            <a:r>
              <a:rPr kumimoji="0" lang="en-US" sz="1600" b="1" i="0" u="none" strike="noStrike" kern="1200" cap="none" spc="0" normalizeH="0" baseline="0" noProof="0" dirty="0">
                <a:ln>
                  <a:noFill/>
                </a:ln>
                <a:solidFill>
                  <a:srgbClr val="2C5F2D"/>
                </a:solidFill>
                <a:effectLst/>
                <a:uLnTx/>
                <a:uFillTx/>
                <a:latin typeface="Calibri" pitchFamily="34" charset="0"/>
                <a:ea typeface="Calibri" pitchFamily="34" charset="-122"/>
                <a:cs typeface="Calibri" pitchFamily="34" charset="-120"/>
              </a:rPr>
              <a:t>sviluppo della nuova versione della piattaforma</a:t>
            </a:r>
            <a:r>
              <a:rPr kumimoji="0" lang="en-US" sz="1600" b="0" i="0" u="none" strike="noStrike" kern="1200" cap="none" spc="0" normalizeH="0" baseline="0" noProof="0" dirty="0">
                <a:ln>
                  <a:noFill/>
                </a:ln>
                <a:solidFill>
                  <a:srgbClr val="5D6B60"/>
                </a:solidFill>
                <a:effectLst/>
                <a:uLnTx/>
                <a:uFillTx/>
                <a:latin typeface="Calibri" pitchFamily="34" charset="0"/>
                <a:ea typeface="Calibri" pitchFamily="34" charset="-122"/>
                <a:cs typeface="Calibri" pitchFamily="34" charset="-120"/>
              </a:rPr>
              <a:t>, capace di gestire beni molto più numerosi e diversi tra loro.</a:t>
            </a: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hape 3"/>
          <p:cNvSpPr/>
          <p:nvPr/>
        </p:nvSpPr>
        <p:spPr>
          <a:xfrm>
            <a:off x="640080" y="2514600"/>
            <a:ext cx="3502152" cy="2514600"/>
          </a:xfrm>
          <a:prstGeom prst="roundRect">
            <a:avLst>
              <a:gd name="adj" fmla="val 3636"/>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hape 4"/>
          <p:cNvSpPr/>
          <p:nvPr/>
        </p:nvSpPr>
        <p:spPr>
          <a:xfrm>
            <a:off x="960120" y="2834640"/>
            <a:ext cx="822960" cy="822960"/>
          </a:xfrm>
          <a:prstGeom prst="ellipse">
            <a:avLst/>
          </a:prstGeom>
          <a:solidFill>
            <a:srgbClr val="2C5F2D"/>
          </a:solidFill>
          <a:ln/>
          <a:effectLst>
            <a:outerShdw blurRad="114300" dist="38100" dir="5400000" algn="bl" rotWithShape="0">
              <a:srgbClr val="1F2B22">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pic>
        <p:nvPicPr>
          <p:cNvPr id="7" name="Image 0" descr="preencoded.png"/>
          <p:cNvPicPr>
            <a:picLocks noChangeAspect="1"/>
          </p:cNvPicPr>
          <p:nvPr/>
        </p:nvPicPr>
        <p:blipFill>
          <a:blip r:embed="rId3"/>
          <a:stretch>
            <a:fillRect/>
          </a:stretch>
        </p:blipFill>
        <p:spPr>
          <a:xfrm>
            <a:off x="1182319" y="3056839"/>
            <a:ext cx="378562" cy="378562"/>
          </a:xfrm>
          <a:prstGeom prst="rect">
            <a:avLst/>
          </a:prstGeom>
        </p:spPr>
      </p:pic>
      <p:sp>
        <p:nvSpPr>
          <p:cNvPr id="8" name="Text 5"/>
          <p:cNvSpPr/>
          <p:nvPr/>
        </p:nvSpPr>
        <p:spPr>
          <a:xfrm>
            <a:off x="1965960" y="2926080"/>
            <a:ext cx="2039112" cy="7315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1" i="0" u="none" strike="noStrike" kern="1200" cap="none" spc="0" normalizeH="0" baseline="0" noProof="0" dirty="0">
                <a:ln>
                  <a:noFill/>
                </a:ln>
                <a:solidFill>
                  <a:srgbClr val="2C5F2D"/>
                </a:solidFill>
                <a:effectLst/>
                <a:uLnTx/>
                <a:uFillTx/>
                <a:latin typeface="Calibri" pitchFamily="34" charset="0"/>
                <a:ea typeface="Calibri" pitchFamily="34" charset="-122"/>
                <a:cs typeface="Calibri" pitchFamily="34" charset="-120"/>
              </a:rPr>
              <a:t>Nuova usabilità</a:t>
            </a:r>
            <a:endParaRPr kumimoji="0" lang="en-US" sz="165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 6"/>
          <p:cNvSpPr/>
          <p:nvPr/>
        </p:nvSpPr>
        <p:spPr>
          <a:xfrm>
            <a:off x="960120" y="3840480"/>
            <a:ext cx="2862072" cy="1051560"/>
          </a:xfrm>
          <a:prstGeom prst="rect">
            <a:avLst/>
          </a:prstGeom>
          <a:noFill/>
          <a:ln/>
        </p:spPr>
        <p:txBody>
          <a:bodyPr wrap="square" rtlCol="0" anchor="ctr"/>
          <a:lstStyle/>
          <a:p>
            <a:pPr marL="0" marR="0" lvl="0" indent="0" algn="l" defTabSz="914400" rtl="0" eaLnBrk="1" fontAlgn="auto" latinLnBrk="0" hangingPunct="1">
              <a:lnSpc>
                <a:spcPct val="118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5D6B60"/>
                </a:solidFill>
                <a:effectLst/>
                <a:uLnTx/>
                <a:uFillTx/>
                <a:latin typeface="Calibri" pitchFamily="34" charset="0"/>
                <a:ea typeface="Calibri" pitchFamily="34" charset="-122"/>
                <a:cs typeface="Calibri" pitchFamily="34" charset="-120"/>
              </a:rPr>
              <a:t>Accesso, caricamento e prenotazione dei beni, con attenzione anche agli aspetti legali.</a:t>
            </a:r>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Shape 7"/>
          <p:cNvSpPr/>
          <p:nvPr/>
        </p:nvSpPr>
        <p:spPr>
          <a:xfrm>
            <a:off x="4352544" y="2514600"/>
            <a:ext cx="3502152" cy="2514600"/>
          </a:xfrm>
          <a:prstGeom prst="roundRect">
            <a:avLst>
              <a:gd name="adj" fmla="val 3636"/>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Shape 8"/>
          <p:cNvSpPr/>
          <p:nvPr/>
        </p:nvSpPr>
        <p:spPr>
          <a:xfrm>
            <a:off x="4672584" y="2834640"/>
            <a:ext cx="822960" cy="822960"/>
          </a:xfrm>
          <a:prstGeom prst="ellipse">
            <a:avLst/>
          </a:prstGeom>
          <a:solidFill>
            <a:srgbClr val="2C5F2D"/>
          </a:solidFill>
          <a:ln/>
          <a:effectLst>
            <a:outerShdw blurRad="114300" dist="38100" dir="5400000" algn="bl" rotWithShape="0">
              <a:srgbClr val="1F2B22">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pic>
        <p:nvPicPr>
          <p:cNvPr id="12" name="Image 1" descr="preencoded.png"/>
          <p:cNvPicPr>
            <a:picLocks noChangeAspect="1"/>
          </p:cNvPicPr>
          <p:nvPr/>
        </p:nvPicPr>
        <p:blipFill>
          <a:blip r:embed="rId4"/>
          <a:stretch>
            <a:fillRect/>
          </a:stretch>
        </p:blipFill>
        <p:spPr>
          <a:xfrm>
            <a:off x="4894783" y="3056839"/>
            <a:ext cx="378562" cy="378562"/>
          </a:xfrm>
          <a:prstGeom prst="rect">
            <a:avLst/>
          </a:prstGeom>
        </p:spPr>
      </p:pic>
      <p:sp>
        <p:nvSpPr>
          <p:cNvPr id="13" name="Text 9"/>
          <p:cNvSpPr/>
          <p:nvPr/>
        </p:nvSpPr>
        <p:spPr>
          <a:xfrm>
            <a:off x="5678424" y="2926080"/>
            <a:ext cx="2039112" cy="7315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1" i="0" u="none" strike="noStrike" kern="1200" cap="none" spc="0" normalizeH="0" baseline="0" noProof="0" dirty="0">
                <a:ln>
                  <a:noFill/>
                </a:ln>
                <a:solidFill>
                  <a:srgbClr val="2C5F2D"/>
                </a:solidFill>
                <a:effectLst/>
                <a:uLnTx/>
                <a:uFillTx/>
                <a:latin typeface="Calibri" pitchFamily="34" charset="0"/>
                <a:ea typeface="Calibri" pitchFamily="34" charset="-122"/>
                <a:cs typeface="Calibri" pitchFamily="34" charset="-120"/>
              </a:rPr>
              <a:t>Algoritmi di IA</a:t>
            </a:r>
            <a:endParaRPr kumimoji="0" lang="en-US" sz="165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xt 10"/>
          <p:cNvSpPr/>
          <p:nvPr/>
        </p:nvSpPr>
        <p:spPr>
          <a:xfrm>
            <a:off x="4672584" y="3840480"/>
            <a:ext cx="2862072" cy="1051560"/>
          </a:xfrm>
          <a:prstGeom prst="rect">
            <a:avLst/>
          </a:prstGeom>
          <a:noFill/>
          <a:ln/>
        </p:spPr>
        <p:txBody>
          <a:bodyPr wrap="square" rtlCol="0" anchor="ctr"/>
          <a:lstStyle/>
          <a:p>
            <a:pPr marL="0" marR="0" lvl="0" indent="0" algn="l" defTabSz="914400" rtl="0" eaLnBrk="1" fontAlgn="auto" latinLnBrk="0" hangingPunct="1">
              <a:lnSpc>
                <a:spcPct val="118000"/>
              </a:lnSpc>
              <a:spcBef>
                <a:spcPts val="0"/>
              </a:spcBef>
              <a:spcAft>
                <a:spcPts val="0"/>
              </a:spcAft>
              <a:buClrTx/>
              <a:buSzTx/>
              <a:buFontTx/>
              <a:buNone/>
              <a:tabLst/>
              <a:defRPr/>
            </a:pPr>
            <a:r>
              <a:rPr kumimoji="0" lang="en-US" sz="1300" b="0" i="0" u="none" strike="noStrike" kern="1200" cap="none" spc="0" normalizeH="0" baseline="0" noProof="0" dirty="0" err="1">
                <a:ln>
                  <a:noFill/>
                </a:ln>
                <a:solidFill>
                  <a:srgbClr val="5D6B60"/>
                </a:solidFill>
                <a:effectLst/>
                <a:uLnTx/>
                <a:uFillTx/>
                <a:latin typeface="Calibri" pitchFamily="34" charset="0"/>
                <a:ea typeface="Calibri" pitchFamily="34" charset="-122"/>
                <a:cs typeface="Calibri" pitchFamily="34" charset="-120"/>
              </a:rPr>
              <a:t>Utilizzo</a:t>
            </a:r>
            <a:r>
              <a:rPr kumimoji="0" lang="en-US" sz="1300" b="0" i="0" u="none" strike="noStrike" kern="1200" cap="none" spc="0" normalizeH="0" baseline="0" noProof="0" dirty="0">
                <a:ln>
                  <a:noFill/>
                </a:ln>
                <a:solidFill>
                  <a:srgbClr val="5D6B60"/>
                </a:solidFill>
                <a:effectLst/>
                <a:uLnTx/>
                <a:uFillTx/>
                <a:latin typeface="Calibri" pitchFamily="34" charset="0"/>
                <a:ea typeface="Calibri" pitchFamily="34" charset="-122"/>
                <a:cs typeface="Calibri" pitchFamily="34" charset="-120"/>
              </a:rPr>
              <a:t> </a:t>
            </a:r>
            <a:r>
              <a:rPr kumimoji="0" lang="en-US" sz="1300" b="0" i="0" u="none" strike="noStrike" kern="1200" cap="none" spc="0" normalizeH="0" baseline="0" noProof="0" dirty="0" err="1">
                <a:ln>
                  <a:noFill/>
                </a:ln>
                <a:solidFill>
                  <a:srgbClr val="5D6B60"/>
                </a:solidFill>
                <a:effectLst/>
                <a:uLnTx/>
                <a:uFillTx/>
                <a:latin typeface="Calibri" pitchFamily="34" charset="0"/>
                <a:ea typeface="Calibri" pitchFamily="34" charset="-122"/>
                <a:cs typeface="Calibri" pitchFamily="34" charset="-120"/>
              </a:rPr>
              <a:t>dell’intelligenza</a:t>
            </a:r>
            <a:r>
              <a:rPr kumimoji="0" lang="en-US" sz="1300" b="0" i="0" u="none" strike="noStrike" kern="1200" cap="none" spc="0" normalizeH="0" baseline="0" noProof="0" dirty="0">
                <a:ln>
                  <a:noFill/>
                </a:ln>
                <a:solidFill>
                  <a:srgbClr val="5D6B60"/>
                </a:solidFill>
                <a:effectLst/>
                <a:uLnTx/>
                <a:uFillTx/>
                <a:latin typeface="Calibri" pitchFamily="34" charset="0"/>
                <a:ea typeface="Calibri" pitchFamily="34" charset="-122"/>
                <a:cs typeface="Calibri" pitchFamily="34" charset="-120"/>
              </a:rPr>
              <a:t> artificiale per velocizzare la ricerca e il matching domanda-offerta.</a:t>
            </a:r>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Shape 11"/>
          <p:cNvSpPr/>
          <p:nvPr/>
        </p:nvSpPr>
        <p:spPr>
          <a:xfrm>
            <a:off x="8065008" y="2514600"/>
            <a:ext cx="3502152" cy="2514600"/>
          </a:xfrm>
          <a:prstGeom prst="roundRect">
            <a:avLst>
              <a:gd name="adj" fmla="val 3636"/>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Shape 12"/>
          <p:cNvSpPr/>
          <p:nvPr/>
        </p:nvSpPr>
        <p:spPr>
          <a:xfrm>
            <a:off x="8385048" y="2834640"/>
            <a:ext cx="822960" cy="822960"/>
          </a:xfrm>
          <a:prstGeom prst="ellipse">
            <a:avLst/>
          </a:prstGeom>
          <a:solidFill>
            <a:srgbClr val="2C5F2D"/>
          </a:solidFill>
          <a:ln/>
          <a:effectLst>
            <a:outerShdw blurRad="114300" dist="38100" dir="5400000" algn="bl" rotWithShape="0">
              <a:srgbClr val="1F2B22">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pic>
        <p:nvPicPr>
          <p:cNvPr id="17" name="Image 2" descr="preencoded.png"/>
          <p:cNvPicPr>
            <a:picLocks noChangeAspect="1"/>
          </p:cNvPicPr>
          <p:nvPr/>
        </p:nvPicPr>
        <p:blipFill>
          <a:blip r:embed="rId5"/>
          <a:stretch>
            <a:fillRect/>
          </a:stretch>
        </p:blipFill>
        <p:spPr>
          <a:xfrm>
            <a:off x="8607247" y="3056839"/>
            <a:ext cx="378562" cy="378562"/>
          </a:xfrm>
          <a:prstGeom prst="rect">
            <a:avLst/>
          </a:prstGeom>
        </p:spPr>
      </p:pic>
      <p:sp>
        <p:nvSpPr>
          <p:cNvPr id="18" name="Text 13"/>
          <p:cNvSpPr/>
          <p:nvPr/>
        </p:nvSpPr>
        <p:spPr>
          <a:xfrm>
            <a:off x="9390888" y="2926080"/>
            <a:ext cx="2039112" cy="7315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1" i="0" u="none" strike="noStrike" kern="1200" cap="none" spc="0" normalizeH="0" baseline="0" noProof="0" dirty="0">
                <a:ln>
                  <a:noFill/>
                </a:ln>
                <a:solidFill>
                  <a:srgbClr val="2C5F2D"/>
                </a:solidFill>
                <a:effectLst/>
                <a:uLnTx/>
                <a:uFillTx/>
                <a:latin typeface="Calibri" pitchFamily="34" charset="0"/>
                <a:ea typeface="Calibri" pitchFamily="34" charset="-122"/>
                <a:cs typeface="Calibri" pitchFamily="34" charset="-120"/>
              </a:rPr>
              <a:t>Verso la versione beta</a:t>
            </a:r>
            <a:endParaRPr kumimoji="0" lang="en-US" sz="1650" b="0"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Text 14"/>
          <p:cNvSpPr/>
          <p:nvPr/>
        </p:nvSpPr>
        <p:spPr>
          <a:xfrm>
            <a:off x="8385048" y="3840480"/>
            <a:ext cx="2862072" cy="1051560"/>
          </a:xfrm>
          <a:prstGeom prst="rect">
            <a:avLst/>
          </a:prstGeom>
          <a:noFill/>
          <a:ln/>
        </p:spPr>
        <p:txBody>
          <a:bodyPr wrap="square" rtlCol="0" anchor="ctr"/>
          <a:lstStyle/>
          <a:p>
            <a:pPr marL="0" marR="0" lvl="0" indent="0" algn="l" defTabSz="914400" rtl="0" eaLnBrk="1" fontAlgn="auto" latinLnBrk="0" hangingPunct="1">
              <a:lnSpc>
                <a:spcPct val="118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5D6B60"/>
                </a:solidFill>
                <a:effectLst/>
                <a:uLnTx/>
                <a:uFillTx/>
                <a:latin typeface="Calibri" pitchFamily="34" charset="0"/>
                <a:ea typeface="Calibri" pitchFamily="34" charset="-122"/>
                <a:cs typeface="Calibri" pitchFamily="34" charset="-120"/>
              </a:rPr>
              <a:t>L'upgrade porta al rilascio della prima piattaforma estesa, pronta per il testing.</a:t>
            </a:r>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Shape 15"/>
          <p:cNvSpPr/>
          <p:nvPr/>
        </p:nvSpPr>
        <p:spPr>
          <a:xfrm>
            <a:off x="640080" y="5257800"/>
            <a:ext cx="10927080" cy="960120"/>
          </a:xfrm>
          <a:prstGeom prst="roundRect">
            <a:avLst>
              <a:gd name="adj" fmla="val 9524"/>
            </a:avLst>
          </a:prstGeom>
          <a:solidFill>
            <a:srgbClr val="14342B"/>
          </a:solidFill>
          <a:ln/>
          <a:effectLst>
            <a:outerShdw blurRad="114300" dist="38100" dir="5400000" algn="bl" rotWithShape="0">
              <a:srgbClr val="1F2B22">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Shape 16"/>
          <p:cNvSpPr/>
          <p:nvPr/>
        </p:nvSpPr>
        <p:spPr>
          <a:xfrm>
            <a:off x="896112" y="5422392"/>
            <a:ext cx="640080" cy="640080"/>
          </a:xfrm>
          <a:prstGeom prst="ellipse">
            <a:avLst/>
          </a:prstGeom>
          <a:solidFill>
            <a:srgbClr val="3C7A3D"/>
          </a:solidFill>
          <a:ln/>
          <a:effectLst>
            <a:outerShdw blurRad="114300" dist="38100" dir="5400000" algn="bl" rotWithShape="0">
              <a:srgbClr val="1F2B22">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a:ea typeface="+mn-ea"/>
              <a:cs typeface="+mn-cs"/>
            </a:endParaRPr>
          </a:p>
        </p:txBody>
      </p:sp>
      <p:pic>
        <p:nvPicPr>
          <p:cNvPr id="22" name="Image 3" descr="preencoded.png"/>
          <p:cNvPicPr>
            <a:picLocks noChangeAspect="1"/>
          </p:cNvPicPr>
          <p:nvPr/>
        </p:nvPicPr>
        <p:blipFill>
          <a:blip r:embed="rId6"/>
          <a:stretch>
            <a:fillRect/>
          </a:stretch>
        </p:blipFill>
        <p:spPr>
          <a:xfrm>
            <a:off x="1068934" y="5595214"/>
            <a:ext cx="294437" cy="294437"/>
          </a:xfrm>
          <a:prstGeom prst="rect">
            <a:avLst/>
          </a:prstGeom>
        </p:spPr>
      </p:pic>
      <p:sp>
        <p:nvSpPr>
          <p:cNvPr id="23" name="Text 17"/>
          <p:cNvSpPr/>
          <p:nvPr/>
        </p:nvSpPr>
        <p:spPr>
          <a:xfrm>
            <a:off x="1783080" y="5257800"/>
            <a:ext cx="9601200" cy="960120"/>
          </a:xfrm>
          <a:prstGeom prst="rect">
            <a:avLst/>
          </a:prstGeom>
          <a:noFill/>
          <a:ln/>
        </p:spPr>
        <p:txBody>
          <a:bodyPr wrap="square" rtlCol="0" anchor="ct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In questa fase si avvia anche la collaborazione con </a:t>
            </a:r>
            <a:r>
              <a:rPr kumimoji="0" lang="en-US" sz="1400" b="1" i="0" u="none" strike="noStrike" kern="1200" cap="none" spc="0" normalizeH="0" baseline="0" noProof="0" dirty="0" err="1">
                <a:ln>
                  <a:noFill/>
                </a:ln>
                <a:solidFill>
                  <a:srgbClr val="FFFFFF"/>
                </a:solidFill>
                <a:effectLst/>
                <a:uLnTx/>
                <a:uFillTx/>
                <a:latin typeface="Calibri" pitchFamily="34" charset="0"/>
                <a:ea typeface="Calibri" pitchFamily="34" charset="-122"/>
                <a:cs typeface="Calibri" pitchFamily="34" charset="-120"/>
              </a:rPr>
              <a:t>l’infrastruttura</a:t>
            </a:r>
            <a:r>
              <a:rPr kumimoji="0" lang="en-US" sz="14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 di </a:t>
            </a:r>
            <a:r>
              <a:rPr kumimoji="0" lang="en-US" sz="1400" b="1" i="0" u="none" strike="noStrike" kern="1200" cap="none" spc="0" normalizeH="0" baseline="0" noProof="0" dirty="0" err="1">
                <a:ln>
                  <a:noFill/>
                </a:ln>
                <a:solidFill>
                  <a:srgbClr val="FFFFFF"/>
                </a:solidFill>
                <a:effectLst/>
                <a:uLnTx/>
                <a:uFillTx/>
                <a:latin typeface="Calibri" pitchFamily="34" charset="0"/>
                <a:ea typeface="Calibri" pitchFamily="34" charset="-122"/>
                <a:cs typeface="Calibri" pitchFamily="34" charset="-120"/>
              </a:rPr>
              <a:t>ricerca</a:t>
            </a:r>
            <a:r>
              <a:rPr kumimoji="0" lang="en-US" sz="14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 “Polo </a:t>
            </a:r>
            <a:r>
              <a:rPr kumimoji="0" lang="en-US" sz="1400" b="1" i="0" u="none" strike="noStrike" kern="1200" cap="none" spc="0" normalizeH="0" baseline="0" noProof="0" dirty="0" err="1">
                <a:ln>
                  <a:noFill/>
                </a:ln>
                <a:solidFill>
                  <a:srgbClr val="FFFFFF"/>
                </a:solidFill>
                <a:effectLst/>
                <a:uLnTx/>
                <a:uFillTx/>
                <a:latin typeface="Calibri" pitchFamily="34" charset="0"/>
                <a:ea typeface="Calibri" pitchFamily="34" charset="-122"/>
                <a:cs typeface="Calibri" pitchFamily="34" charset="-120"/>
              </a:rPr>
              <a:t>Cassiodoro</a:t>
            </a:r>
            <a:r>
              <a:rPr kumimoji="0" lang="en-US" sz="14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a:t>
            </a:r>
            <a:r>
              <a:rPr kumimoji="0" lang="en-US" sz="1400" b="0" i="0" u="none" strike="noStrike" kern="1200" cap="none" spc="0" normalizeH="0" baseline="0" noProof="0" dirty="0">
                <a:ln>
                  <a:noFill/>
                </a:ln>
                <a:solidFill>
                  <a:srgbClr val="C6D8BF"/>
                </a:solidFill>
                <a:effectLst/>
                <a:uLnTx/>
                <a:uFillTx/>
                <a:latin typeface="Calibri" pitchFamily="34" charset="0"/>
                <a:ea typeface="Calibri" pitchFamily="34" charset="-122"/>
                <a:cs typeface="Calibri" pitchFamily="34" charset="-120"/>
              </a:rPr>
              <a:t>  </a:t>
            </a:r>
            <a:r>
              <a:rPr kumimoji="0" lang="en-US" sz="1600" b="0" i="0" u="none" strike="noStrike" kern="1200" cap="none" spc="0" normalizeH="0" baseline="0" noProof="0" dirty="0">
                <a:ln>
                  <a:noFill/>
                </a:ln>
                <a:solidFill>
                  <a:srgbClr val="C6D8BF"/>
                </a:solidFill>
                <a:effectLst/>
                <a:uLnTx/>
                <a:uFillTx/>
                <a:latin typeface="Calibri" pitchFamily="34" charset="0"/>
                <a:ea typeface="Calibri" pitchFamily="34" charset="-122"/>
                <a:cs typeface="Calibri" pitchFamily="34" charset="-120"/>
              </a:rPr>
              <a:t>per </a:t>
            </a:r>
            <a:r>
              <a:rPr kumimoji="0" lang="en-US" sz="1600" b="0" i="0" u="none" strike="noStrike" kern="1200" cap="none" spc="0" normalizeH="0" baseline="0" noProof="0" dirty="0" err="1">
                <a:ln>
                  <a:noFill/>
                </a:ln>
                <a:solidFill>
                  <a:srgbClr val="C6D8BF"/>
                </a:solidFill>
                <a:effectLst/>
                <a:uLnTx/>
                <a:uFillTx/>
                <a:latin typeface="Calibri" pitchFamily="34" charset="0"/>
                <a:ea typeface="Calibri" pitchFamily="34" charset="-122"/>
                <a:cs typeface="Calibri" pitchFamily="34" charset="-120"/>
              </a:rPr>
              <a:t>approfondire</a:t>
            </a:r>
            <a:r>
              <a:rPr kumimoji="0" lang="en-US" sz="1600" b="0" i="0" u="none" strike="noStrike" kern="1200" cap="none" spc="0" normalizeH="0" baseline="0" noProof="0" dirty="0">
                <a:ln>
                  <a:noFill/>
                </a:ln>
                <a:solidFill>
                  <a:srgbClr val="C6D8BF"/>
                </a:solidFill>
                <a:effectLst/>
                <a:uLnTx/>
                <a:uFillTx/>
                <a:latin typeface="Calibri" pitchFamily="34" charset="0"/>
                <a:ea typeface="Calibri" pitchFamily="34" charset="-122"/>
                <a:cs typeface="Calibri" pitchFamily="34" charset="-120"/>
              </a:rPr>
              <a:t> le </a:t>
            </a:r>
            <a:r>
              <a:rPr kumimoji="0" lang="en-US" sz="1600" b="0" i="0" u="none" strike="noStrike" kern="1200" cap="none" spc="0" normalizeH="0" baseline="0" noProof="0" dirty="0" err="1">
                <a:ln>
                  <a:noFill/>
                </a:ln>
                <a:solidFill>
                  <a:srgbClr val="C6D8BF"/>
                </a:solidFill>
                <a:effectLst/>
                <a:uLnTx/>
                <a:uFillTx/>
                <a:latin typeface="Calibri" pitchFamily="34" charset="0"/>
                <a:ea typeface="Calibri" pitchFamily="34" charset="-122"/>
                <a:cs typeface="Calibri" pitchFamily="34" charset="-120"/>
              </a:rPr>
              <a:t>capacità</a:t>
            </a:r>
            <a:r>
              <a:rPr kumimoji="0" lang="en-US" sz="1600" b="0" i="0" u="none" strike="noStrike" kern="1200" cap="none" spc="0" normalizeH="0" baseline="0" noProof="0" dirty="0">
                <a:ln>
                  <a:noFill/>
                </a:ln>
                <a:solidFill>
                  <a:srgbClr val="C6D8BF"/>
                </a:solidFill>
                <a:effectLst/>
                <a:uLnTx/>
                <a:uFillTx/>
                <a:latin typeface="Calibri" pitchFamily="34" charset="0"/>
                <a:ea typeface="Calibri" pitchFamily="34" charset="-122"/>
                <a:cs typeface="Calibri" pitchFamily="34" charset="-120"/>
              </a:rPr>
              <a:t> della </a:t>
            </a:r>
            <a:r>
              <a:rPr kumimoji="0" lang="en-US" sz="1600" b="0" i="0" u="none" strike="noStrike" kern="1200" cap="none" spc="0" normalizeH="0" baseline="0" noProof="0" dirty="0" err="1">
                <a:ln>
                  <a:noFill/>
                </a:ln>
                <a:solidFill>
                  <a:srgbClr val="C6D8BF"/>
                </a:solidFill>
                <a:effectLst/>
                <a:uLnTx/>
                <a:uFillTx/>
                <a:latin typeface="Calibri" pitchFamily="34" charset="0"/>
                <a:ea typeface="Calibri" pitchFamily="34" charset="-122"/>
                <a:cs typeface="Calibri" pitchFamily="34" charset="-120"/>
              </a:rPr>
              <a:t>piattaforma</a:t>
            </a:r>
            <a:r>
              <a:rPr kumimoji="0" lang="en-US" sz="1600" b="0" i="0" u="none" strike="noStrike" kern="1200" cap="none" spc="0" normalizeH="0" baseline="0" noProof="0" dirty="0">
                <a:ln>
                  <a:noFill/>
                </a:ln>
                <a:solidFill>
                  <a:srgbClr val="C6D8BF"/>
                </a:solidFill>
                <a:effectLst/>
                <a:uLnTx/>
                <a:uFillTx/>
                <a:latin typeface="Calibri" pitchFamily="34" charset="0"/>
                <a:ea typeface="Calibri" pitchFamily="34" charset="-122"/>
                <a:cs typeface="Calibri" pitchFamily="34" charset="-120"/>
              </a:rPr>
              <a:t> </a:t>
            </a:r>
            <a:r>
              <a:rPr kumimoji="0" lang="en-US" sz="1600" b="0" i="0" u="none" strike="noStrike" kern="1200" cap="none" spc="0" normalizeH="0" baseline="0" noProof="0" dirty="0" err="1">
                <a:ln>
                  <a:noFill/>
                </a:ln>
                <a:solidFill>
                  <a:srgbClr val="C6D8BF"/>
                </a:solidFill>
                <a:effectLst/>
                <a:uLnTx/>
                <a:uFillTx/>
                <a:latin typeface="Calibri" pitchFamily="34" charset="0"/>
                <a:ea typeface="Calibri" pitchFamily="34" charset="-122"/>
                <a:cs typeface="Calibri" pitchFamily="34" charset="-120"/>
              </a:rPr>
              <a:t>nel</a:t>
            </a:r>
            <a:r>
              <a:rPr kumimoji="0" lang="en-US" sz="1600" b="0" i="0" u="none" strike="noStrike" kern="1200" cap="none" spc="0" normalizeH="0" baseline="0" noProof="0" dirty="0">
                <a:ln>
                  <a:noFill/>
                </a:ln>
                <a:solidFill>
                  <a:srgbClr val="C6D8BF"/>
                </a:solidFill>
                <a:effectLst/>
                <a:uLnTx/>
                <a:uFillTx/>
                <a:latin typeface="Calibri" pitchFamily="34" charset="0"/>
                <a:ea typeface="Calibri" pitchFamily="34" charset="-122"/>
                <a:cs typeface="Calibri" pitchFamily="34" charset="-120"/>
              </a:rPr>
              <a:t> </a:t>
            </a:r>
            <a:r>
              <a:rPr kumimoji="0" lang="en-US" sz="1600" b="0" i="0" u="none" strike="noStrike" kern="1200" cap="none" spc="0" normalizeH="0" baseline="0" noProof="0" dirty="0" err="1">
                <a:ln>
                  <a:noFill/>
                </a:ln>
                <a:solidFill>
                  <a:srgbClr val="C6D8BF"/>
                </a:solidFill>
                <a:effectLst/>
                <a:uLnTx/>
                <a:uFillTx/>
                <a:latin typeface="Calibri" pitchFamily="34" charset="0"/>
                <a:ea typeface="Calibri" pitchFamily="34" charset="-122"/>
                <a:cs typeface="Calibri" pitchFamily="34" charset="-120"/>
              </a:rPr>
              <a:t>settore</a:t>
            </a:r>
            <a:r>
              <a:rPr kumimoji="0" lang="en-US" sz="1600" b="0" i="0" u="none" strike="noStrike" kern="1200" cap="none" spc="0" normalizeH="0" baseline="0" noProof="0" dirty="0">
                <a:ln>
                  <a:noFill/>
                </a:ln>
                <a:solidFill>
                  <a:srgbClr val="C6D8BF"/>
                </a:solidFill>
                <a:effectLst/>
                <a:uLnTx/>
                <a:uFillTx/>
                <a:latin typeface="Calibri" pitchFamily="34" charset="0"/>
                <a:ea typeface="Calibri" pitchFamily="34" charset="-122"/>
                <a:cs typeface="Calibri" pitchFamily="34" charset="-120"/>
              </a:rPr>
              <a:t> </a:t>
            </a:r>
            <a:r>
              <a:rPr kumimoji="0" lang="en-US" sz="1600" b="0" i="0" u="none" strike="noStrike" kern="1200" cap="none" spc="0" normalizeH="0" baseline="0" noProof="0" dirty="0" err="1">
                <a:ln>
                  <a:noFill/>
                </a:ln>
                <a:solidFill>
                  <a:srgbClr val="C6D8BF"/>
                </a:solidFill>
                <a:effectLst/>
                <a:uLnTx/>
                <a:uFillTx/>
                <a:latin typeface="Calibri" pitchFamily="34" charset="0"/>
                <a:ea typeface="Calibri" pitchFamily="34" charset="-122"/>
                <a:cs typeface="Calibri" pitchFamily="34" charset="-120"/>
              </a:rPr>
              <a:t>dei</a:t>
            </a:r>
            <a:r>
              <a:rPr kumimoji="0" lang="en-US" sz="1600" b="0" i="0" u="none" strike="noStrike" kern="1200" cap="none" spc="0" normalizeH="0" baseline="0" noProof="0" dirty="0">
                <a:ln>
                  <a:noFill/>
                </a:ln>
                <a:solidFill>
                  <a:srgbClr val="C6D8BF"/>
                </a:solidFill>
                <a:effectLst/>
                <a:uLnTx/>
                <a:uFillTx/>
                <a:latin typeface="Calibri" pitchFamily="34" charset="0"/>
                <a:ea typeface="Calibri" pitchFamily="34" charset="-122"/>
                <a:cs typeface="Calibri" pitchFamily="34" charset="-120"/>
              </a:rPr>
              <a:t> </a:t>
            </a:r>
            <a:r>
              <a:rPr kumimoji="0" lang="en-US" sz="1600" b="0" i="0" u="none" strike="noStrike" kern="1200" cap="none" spc="0" normalizeH="0" baseline="0" noProof="0" dirty="0" err="1">
                <a:ln>
                  <a:noFill/>
                </a:ln>
                <a:solidFill>
                  <a:srgbClr val="C6D8BF"/>
                </a:solidFill>
                <a:effectLst/>
                <a:uLnTx/>
                <a:uFillTx/>
                <a:latin typeface="Calibri" pitchFamily="34" charset="0"/>
                <a:ea typeface="Calibri" pitchFamily="34" charset="-122"/>
                <a:cs typeface="Calibri" pitchFamily="34" charset="-120"/>
              </a:rPr>
              <a:t>beni</a:t>
            </a:r>
            <a:r>
              <a:rPr kumimoji="0" lang="en-US" sz="1600" b="0" i="0" u="none" strike="noStrike" kern="1200" cap="none" spc="0" normalizeH="0" baseline="0" noProof="0" dirty="0">
                <a:ln>
                  <a:noFill/>
                </a:ln>
                <a:solidFill>
                  <a:srgbClr val="C6D8BF"/>
                </a:solidFill>
                <a:effectLst/>
                <a:uLnTx/>
                <a:uFillTx/>
                <a:latin typeface="Calibri" pitchFamily="34" charset="0"/>
                <a:ea typeface="Calibri" pitchFamily="34" charset="-122"/>
                <a:cs typeface="Calibri" pitchFamily="34" charset="-120"/>
              </a:rPr>
              <a:t> </a:t>
            </a:r>
            <a:r>
              <a:rPr kumimoji="0" lang="en-US" sz="1600" b="0" i="0" u="none" strike="noStrike" kern="1200" cap="none" spc="0" normalizeH="0" baseline="0" noProof="0" dirty="0" err="1">
                <a:ln>
                  <a:noFill/>
                </a:ln>
                <a:solidFill>
                  <a:srgbClr val="C6D8BF"/>
                </a:solidFill>
                <a:effectLst/>
                <a:uLnTx/>
                <a:uFillTx/>
                <a:latin typeface="Calibri" pitchFamily="34" charset="0"/>
                <a:ea typeface="Calibri" pitchFamily="34" charset="-122"/>
                <a:cs typeface="Calibri" pitchFamily="34" charset="-120"/>
              </a:rPr>
              <a:t>culturali</a:t>
            </a:r>
            <a:r>
              <a:rPr kumimoji="0" lang="en-US" sz="1600" b="0" i="0" u="none" strike="noStrike" kern="1200" cap="none" spc="0" normalizeH="0" baseline="0" noProof="0" dirty="0">
                <a:ln>
                  <a:noFill/>
                </a:ln>
                <a:solidFill>
                  <a:srgbClr val="C6D8BF"/>
                </a:solidFill>
                <a:effectLst/>
                <a:uLnTx/>
                <a:uFillTx/>
                <a:latin typeface="Calibri" pitchFamily="34" charset="0"/>
                <a:ea typeface="Calibri" pitchFamily="34" charset="-122"/>
                <a:cs typeface="Calibri" pitchFamily="34" charset="-120"/>
              </a:rPr>
              <a:t> </a:t>
            </a:r>
            <a:r>
              <a:rPr kumimoji="0" lang="en-US" sz="1600" b="0" i="0" u="none" strike="noStrike" kern="1200" cap="none" spc="0" normalizeH="0" baseline="0" noProof="0" dirty="0" err="1">
                <a:ln>
                  <a:noFill/>
                </a:ln>
                <a:solidFill>
                  <a:srgbClr val="C6D8BF"/>
                </a:solidFill>
                <a:effectLst/>
                <a:uLnTx/>
                <a:uFillTx/>
                <a:latin typeface="Calibri" pitchFamily="34" charset="0"/>
                <a:ea typeface="Calibri" pitchFamily="34" charset="-122"/>
                <a:cs typeface="Calibri" pitchFamily="34" charset="-120"/>
              </a:rPr>
              <a:t>calabresi</a:t>
            </a:r>
            <a:r>
              <a:rPr kumimoji="0" lang="en-US" sz="1600" b="0" i="0" u="none" strike="noStrike" kern="1200" cap="none" spc="0" normalizeH="0" baseline="0" noProof="0" dirty="0">
                <a:ln>
                  <a:noFill/>
                </a:ln>
                <a:solidFill>
                  <a:srgbClr val="C6D8BF"/>
                </a:solidFill>
                <a:effectLst/>
                <a:uLnTx/>
                <a:uFillTx/>
                <a:latin typeface="Calibri" pitchFamily="34" charset="0"/>
                <a:ea typeface="Calibri" pitchFamily="34" charset="-122"/>
                <a:cs typeface="Calibri" pitchFamily="34" charset="-120"/>
              </a:rPr>
              <a:t>.</a:t>
            </a: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2">
    <p:bg>
      <p:bgPr>
        <a:solidFill>
          <a:srgbClr val="F5F7F2"/>
        </a:solidFill>
        <a:effectLst/>
      </p:bgPr>
    </p:bg>
    <p:spTree>
      <p:nvGrpSpPr>
        <p:cNvPr id="1" name=""/>
        <p:cNvGrpSpPr/>
        <p:nvPr/>
      </p:nvGrpSpPr>
      <p:grpSpPr>
        <a:xfrm>
          <a:off x="0" y="0"/>
          <a:ext cx="0" cy="0"/>
          <a:chOff x="0" y="0"/>
          <a:chExt cx="0" cy="0"/>
        </a:xfrm>
      </p:grpSpPr>
      <p:sp>
        <p:nvSpPr>
          <p:cNvPr id="2" name="Text 0"/>
          <p:cNvSpPr/>
          <p:nvPr/>
        </p:nvSpPr>
        <p:spPr>
          <a:xfrm>
            <a:off x="640080" y="548640"/>
            <a:ext cx="8229600" cy="292608"/>
          </a:xfrm>
          <a:prstGeom prst="rect">
            <a:avLst/>
          </a:prstGeom>
          <a:noFill/>
          <a:ln/>
        </p:spPr>
        <p:txBody>
          <a:bodyPr wrap="square" rtlCol="0" anchor="ctr"/>
          <a:lstStyle/>
          <a:p>
            <a:pPr marL="0" indent="0" algn="l">
              <a:buNone/>
            </a:pPr>
            <a:r>
              <a:rPr lang="en-US" sz="1250" b="1" kern="0" spc="300" dirty="0">
                <a:solidFill>
                  <a:srgbClr val="2C5F2D"/>
                </a:solidFill>
                <a:latin typeface="Calibri" pitchFamily="34" charset="0"/>
                <a:ea typeface="Calibri" pitchFamily="34" charset="-122"/>
                <a:cs typeface="Calibri" pitchFamily="34" charset="-120"/>
              </a:rPr>
              <a:t>I PROSSIMI PASSI</a:t>
            </a:r>
            <a:endParaRPr lang="en-US" sz="1250" dirty="0"/>
          </a:p>
        </p:txBody>
      </p:sp>
      <p:sp>
        <p:nvSpPr>
          <p:cNvPr id="3" name="Text 1"/>
          <p:cNvSpPr/>
          <p:nvPr/>
        </p:nvSpPr>
        <p:spPr>
          <a:xfrm>
            <a:off x="621792" y="841248"/>
            <a:ext cx="10058400" cy="731520"/>
          </a:xfrm>
          <a:prstGeom prst="rect">
            <a:avLst/>
          </a:prstGeom>
          <a:noFill/>
          <a:ln/>
        </p:spPr>
        <p:txBody>
          <a:bodyPr wrap="square" rtlCol="0" anchor="ctr"/>
          <a:lstStyle/>
          <a:p>
            <a:pPr marL="0" indent="0">
              <a:buNone/>
            </a:pPr>
            <a:r>
              <a:rPr lang="en-US" sz="3400" b="1" dirty="0">
                <a:solidFill>
                  <a:srgbClr val="1F2B22"/>
                </a:solidFill>
                <a:latin typeface="Cambria" pitchFamily="34" charset="0"/>
                <a:ea typeface="Cambria" pitchFamily="34" charset="-122"/>
                <a:cs typeface="Cambria" pitchFamily="34" charset="-120"/>
              </a:rPr>
              <a:t>La strada davanti a noi</a:t>
            </a:r>
            <a:endParaRPr lang="en-US" sz="3400" dirty="0"/>
          </a:p>
        </p:txBody>
      </p:sp>
      <p:sp>
        <p:nvSpPr>
          <p:cNvPr id="4" name="Shape 2"/>
          <p:cNvSpPr/>
          <p:nvPr/>
        </p:nvSpPr>
        <p:spPr>
          <a:xfrm>
            <a:off x="640080" y="1965960"/>
            <a:ext cx="2670048" cy="4069080"/>
          </a:xfrm>
          <a:prstGeom prst="roundRect">
            <a:avLst>
              <a:gd name="adj" fmla="val 3425"/>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5" name="Shape 3"/>
          <p:cNvSpPr/>
          <p:nvPr/>
        </p:nvSpPr>
        <p:spPr>
          <a:xfrm>
            <a:off x="1540764" y="2313432"/>
            <a:ext cx="868680" cy="868680"/>
          </a:xfrm>
          <a:prstGeom prst="ellipse">
            <a:avLst/>
          </a:prstGeom>
          <a:solidFill>
            <a:srgbClr val="F5F7F2"/>
          </a:solidFill>
          <a:ln/>
          <a:effectLst>
            <a:outerShdw blurRad="114300" dist="38100" dir="5400000" algn="bl" rotWithShape="0">
              <a:srgbClr val="1F2B22">
                <a:alpha val="16000"/>
              </a:srgbClr>
            </a:outerShdw>
          </a:effectLst>
        </p:spPr>
        <p:txBody>
          <a:bodyPr/>
          <a:lstStyle/>
          <a:p>
            <a:endParaRPr lang="it-IT"/>
          </a:p>
        </p:txBody>
      </p:sp>
      <p:pic>
        <p:nvPicPr>
          <p:cNvPr id="6" name="Image 0" descr="preencoded.png"/>
          <p:cNvPicPr>
            <a:picLocks noChangeAspect="1"/>
          </p:cNvPicPr>
          <p:nvPr/>
        </p:nvPicPr>
        <p:blipFill>
          <a:blip r:embed="rId3"/>
          <a:stretch>
            <a:fillRect/>
          </a:stretch>
        </p:blipFill>
        <p:spPr>
          <a:xfrm>
            <a:off x="1775308" y="2547976"/>
            <a:ext cx="399593" cy="399593"/>
          </a:xfrm>
          <a:prstGeom prst="rect">
            <a:avLst/>
          </a:prstGeom>
        </p:spPr>
      </p:pic>
      <p:sp>
        <p:nvSpPr>
          <p:cNvPr id="7" name="Text 4"/>
          <p:cNvSpPr/>
          <p:nvPr/>
        </p:nvSpPr>
        <p:spPr>
          <a:xfrm>
            <a:off x="822960" y="3291840"/>
            <a:ext cx="2304288" cy="411480"/>
          </a:xfrm>
          <a:prstGeom prst="rect">
            <a:avLst/>
          </a:prstGeom>
          <a:noFill/>
          <a:ln/>
        </p:spPr>
        <p:txBody>
          <a:bodyPr wrap="square" rtlCol="0" anchor="ctr"/>
          <a:lstStyle/>
          <a:p>
            <a:pPr marL="0" indent="0" algn="ctr">
              <a:buNone/>
            </a:pPr>
            <a:r>
              <a:rPr lang="en-US" sz="1500" b="1" kern="0" spc="100" dirty="0">
                <a:solidFill>
                  <a:srgbClr val="E8A33D"/>
                </a:solidFill>
                <a:latin typeface="Calibri" pitchFamily="34" charset="0"/>
                <a:ea typeface="Calibri" pitchFamily="34" charset="-122"/>
                <a:cs typeface="Calibri" pitchFamily="34" charset="-120"/>
              </a:rPr>
              <a:t>WP4</a:t>
            </a:r>
            <a:endParaRPr lang="en-US" sz="1500" dirty="0"/>
          </a:p>
        </p:txBody>
      </p:sp>
      <p:sp>
        <p:nvSpPr>
          <p:cNvPr id="8" name="Text 5"/>
          <p:cNvSpPr/>
          <p:nvPr/>
        </p:nvSpPr>
        <p:spPr>
          <a:xfrm>
            <a:off x="822960" y="3703320"/>
            <a:ext cx="2304288" cy="731520"/>
          </a:xfrm>
          <a:prstGeom prst="rect">
            <a:avLst/>
          </a:prstGeom>
          <a:noFill/>
          <a:ln/>
        </p:spPr>
        <p:txBody>
          <a:bodyPr wrap="square" rtlCol="0" anchor="ctr"/>
          <a:lstStyle/>
          <a:p>
            <a:pPr marL="0" indent="0" algn="ctr">
              <a:lnSpc>
                <a:spcPct val="100000"/>
              </a:lnSpc>
              <a:buNone/>
            </a:pPr>
            <a:r>
              <a:rPr lang="en-US" sz="1600" b="1" dirty="0">
                <a:solidFill>
                  <a:srgbClr val="2C5F2D"/>
                </a:solidFill>
                <a:latin typeface="Calibri" pitchFamily="34" charset="0"/>
                <a:ea typeface="Calibri" pitchFamily="34" charset="-122"/>
                <a:cs typeface="Calibri" pitchFamily="34" charset="-120"/>
              </a:rPr>
              <a:t>Logistica</a:t>
            </a:r>
            <a:endParaRPr lang="en-US" sz="1600" dirty="0"/>
          </a:p>
        </p:txBody>
      </p:sp>
      <p:sp>
        <p:nvSpPr>
          <p:cNvPr id="9" name="Text 6"/>
          <p:cNvSpPr/>
          <p:nvPr/>
        </p:nvSpPr>
        <p:spPr>
          <a:xfrm>
            <a:off x="841248" y="4480560"/>
            <a:ext cx="2267712" cy="1417320"/>
          </a:xfrm>
          <a:prstGeom prst="rect">
            <a:avLst/>
          </a:prstGeom>
          <a:noFill/>
          <a:ln/>
        </p:spPr>
        <p:txBody>
          <a:bodyPr wrap="square" rtlCol="0" anchor="ctr"/>
          <a:lstStyle/>
          <a:p>
            <a:pPr marL="0" indent="0" algn="ctr">
              <a:lnSpc>
                <a:spcPct val="120000"/>
              </a:lnSpc>
              <a:buNone/>
            </a:pPr>
            <a:r>
              <a:rPr lang="en-US" sz="1250" dirty="0">
                <a:solidFill>
                  <a:srgbClr val="5D6B60"/>
                </a:solidFill>
                <a:latin typeface="Calibri" pitchFamily="34" charset="0"/>
                <a:ea typeface="Calibri" pitchFamily="34" charset="-122"/>
                <a:cs typeface="Calibri" pitchFamily="34" charset="-120"/>
              </a:rPr>
              <a:t>Il modulo per spostamento, trasporto e consegna, con soluzioni green di imballaggio.</a:t>
            </a:r>
            <a:endParaRPr lang="en-US" sz="1250" dirty="0"/>
          </a:p>
        </p:txBody>
      </p:sp>
      <p:sp>
        <p:nvSpPr>
          <p:cNvPr id="10" name="Shape 7"/>
          <p:cNvSpPr/>
          <p:nvPr/>
        </p:nvSpPr>
        <p:spPr>
          <a:xfrm>
            <a:off x="3429000" y="1965960"/>
            <a:ext cx="2670048" cy="4069080"/>
          </a:xfrm>
          <a:prstGeom prst="roundRect">
            <a:avLst>
              <a:gd name="adj" fmla="val 3425"/>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11" name="Shape 8"/>
          <p:cNvSpPr/>
          <p:nvPr/>
        </p:nvSpPr>
        <p:spPr>
          <a:xfrm>
            <a:off x="4329684" y="2313432"/>
            <a:ext cx="868680" cy="868680"/>
          </a:xfrm>
          <a:prstGeom prst="ellipse">
            <a:avLst/>
          </a:prstGeom>
          <a:solidFill>
            <a:srgbClr val="F5F7F2"/>
          </a:solidFill>
          <a:ln/>
          <a:effectLst>
            <a:outerShdw blurRad="114300" dist="38100" dir="5400000" algn="bl" rotWithShape="0">
              <a:srgbClr val="1F2B22">
                <a:alpha val="16000"/>
              </a:srgbClr>
            </a:outerShdw>
          </a:effectLst>
        </p:spPr>
        <p:txBody>
          <a:bodyPr/>
          <a:lstStyle/>
          <a:p>
            <a:endParaRPr lang="it-IT"/>
          </a:p>
        </p:txBody>
      </p:sp>
      <p:pic>
        <p:nvPicPr>
          <p:cNvPr id="12" name="Image 1" descr="preencoded.png"/>
          <p:cNvPicPr>
            <a:picLocks noChangeAspect="1"/>
          </p:cNvPicPr>
          <p:nvPr/>
        </p:nvPicPr>
        <p:blipFill>
          <a:blip r:embed="rId4"/>
          <a:stretch>
            <a:fillRect/>
          </a:stretch>
        </p:blipFill>
        <p:spPr>
          <a:xfrm>
            <a:off x="4564228" y="2547976"/>
            <a:ext cx="399593" cy="399593"/>
          </a:xfrm>
          <a:prstGeom prst="rect">
            <a:avLst/>
          </a:prstGeom>
        </p:spPr>
      </p:pic>
      <p:sp>
        <p:nvSpPr>
          <p:cNvPr id="13" name="Text 9"/>
          <p:cNvSpPr/>
          <p:nvPr/>
        </p:nvSpPr>
        <p:spPr>
          <a:xfrm>
            <a:off x="3611880" y="3291840"/>
            <a:ext cx="2304288" cy="411480"/>
          </a:xfrm>
          <a:prstGeom prst="rect">
            <a:avLst/>
          </a:prstGeom>
          <a:noFill/>
          <a:ln/>
        </p:spPr>
        <p:txBody>
          <a:bodyPr wrap="square" rtlCol="0" anchor="ctr"/>
          <a:lstStyle/>
          <a:p>
            <a:pPr marL="0" indent="0" algn="ctr">
              <a:buNone/>
            </a:pPr>
            <a:r>
              <a:rPr lang="en-US" sz="1500" b="1" kern="0" spc="100" dirty="0">
                <a:solidFill>
                  <a:srgbClr val="E8A33D"/>
                </a:solidFill>
                <a:latin typeface="Calibri" pitchFamily="34" charset="0"/>
                <a:ea typeface="Calibri" pitchFamily="34" charset="-122"/>
                <a:cs typeface="Calibri" pitchFamily="34" charset="-120"/>
              </a:rPr>
              <a:t>WP5</a:t>
            </a:r>
            <a:endParaRPr lang="en-US" sz="1500" dirty="0"/>
          </a:p>
        </p:txBody>
      </p:sp>
      <p:sp>
        <p:nvSpPr>
          <p:cNvPr id="14" name="Text 10"/>
          <p:cNvSpPr/>
          <p:nvPr/>
        </p:nvSpPr>
        <p:spPr>
          <a:xfrm>
            <a:off x="3611880" y="3703320"/>
            <a:ext cx="2304288" cy="731520"/>
          </a:xfrm>
          <a:prstGeom prst="rect">
            <a:avLst/>
          </a:prstGeom>
          <a:noFill/>
          <a:ln/>
        </p:spPr>
        <p:txBody>
          <a:bodyPr wrap="square" rtlCol="0" anchor="ctr"/>
          <a:lstStyle/>
          <a:p>
            <a:pPr marL="0" indent="0" algn="ctr">
              <a:lnSpc>
                <a:spcPct val="100000"/>
              </a:lnSpc>
              <a:buNone/>
            </a:pPr>
            <a:r>
              <a:rPr lang="en-US" sz="1600" b="1" dirty="0">
                <a:solidFill>
                  <a:srgbClr val="2C5F2D"/>
                </a:solidFill>
                <a:latin typeface="Calibri" pitchFamily="34" charset="0"/>
                <a:ea typeface="Calibri" pitchFamily="34" charset="-122"/>
                <a:cs typeface="Calibri" pitchFamily="34" charset="-120"/>
              </a:rPr>
              <a:t>Validazione &amp; Testing</a:t>
            </a:r>
            <a:endParaRPr lang="en-US" sz="1600" dirty="0"/>
          </a:p>
        </p:txBody>
      </p:sp>
      <p:sp>
        <p:nvSpPr>
          <p:cNvPr id="15" name="Text 11"/>
          <p:cNvSpPr/>
          <p:nvPr/>
        </p:nvSpPr>
        <p:spPr>
          <a:xfrm>
            <a:off x="3630168" y="4480560"/>
            <a:ext cx="2267712" cy="1417320"/>
          </a:xfrm>
          <a:prstGeom prst="rect">
            <a:avLst/>
          </a:prstGeom>
          <a:noFill/>
          <a:ln/>
        </p:spPr>
        <p:txBody>
          <a:bodyPr wrap="square" rtlCol="0" anchor="ctr"/>
          <a:lstStyle/>
          <a:p>
            <a:pPr marL="0" indent="0" algn="ctr">
              <a:lnSpc>
                <a:spcPct val="120000"/>
              </a:lnSpc>
              <a:buNone/>
            </a:pPr>
            <a:r>
              <a:rPr lang="en-US" sz="1250" dirty="0">
                <a:solidFill>
                  <a:srgbClr val="5D6B60"/>
                </a:solidFill>
                <a:latin typeface="Calibri" pitchFamily="34" charset="0"/>
                <a:ea typeface="Calibri" pitchFamily="34" charset="-122"/>
                <a:cs typeface="Calibri" pitchFamily="34" charset="-120"/>
              </a:rPr>
              <a:t>Simulazioni per verificare usabilità e procedure, e correggere i protocolli.</a:t>
            </a:r>
            <a:endParaRPr lang="en-US" sz="1250" dirty="0"/>
          </a:p>
        </p:txBody>
      </p:sp>
      <p:sp>
        <p:nvSpPr>
          <p:cNvPr id="16" name="Shape 12"/>
          <p:cNvSpPr/>
          <p:nvPr/>
        </p:nvSpPr>
        <p:spPr>
          <a:xfrm>
            <a:off x="6217920" y="1965960"/>
            <a:ext cx="2670048" cy="4069080"/>
          </a:xfrm>
          <a:prstGeom prst="roundRect">
            <a:avLst>
              <a:gd name="adj" fmla="val 3425"/>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17" name="Shape 13"/>
          <p:cNvSpPr/>
          <p:nvPr/>
        </p:nvSpPr>
        <p:spPr>
          <a:xfrm>
            <a:off x="7118604" y="2313432"/>
            <a:ext cx="868680" cy="868680"/>
          </a:xfrm>
          <a:prstGeom prst="ellipse">
            <a:avLst/>
          </a:prstGeom>
          <a:solidFill>
            <a:srgbClr val="F5F7F2"/>
          </a:solidFill>
          <a:ln/>
          <a:effectLst>
            <a:outerShdw blurRad="114300" dist="38100" dir="5400000" algn="bl" rotWithShape="0">
              <a:srgbClr val="1F2B22">
                <a:alpha val="16000"/>
              </a:srgbClr>
            </a:outerShdw>
          </a:effectLst>
        </p:spPr>
        <p:txBody>
          <a:bodyPr/>
          <a:lstStyle/>
          <a:p>
            <a:endParaRPr lang="it-IT"/>
          </a:p>
        </p:txBody>
      </p:sp>
      <p:pic>
        <p:nvPicPr>
          <p:cNvPr id="18" name="Image 2" descr="preencoded.png"/>
          <p:cNvPicPr>
            <a:picLocks noChangeAspect="1"/>
          </p:cNvPicPr>
          <p:nvPr/>
        </p:nvPicPr>
        <p:blipFill>
          <a:blip r:embed="rId5"/>
          <a:stretch>
            <a:fillRect/>
          </a:stretch>
        </p:blipFill>
        <p:spPr>
          <a:xfrm>
            <a:off x="7353148" y="2547976"/>
            <a:ext cx="399593" cy="399593"/>
          </a:xfrm>
          <a:prstGeom prst="rect">
            <a:avLst/>
          </a:prstGeom>
        </p:spPr>
      </p:pic>
      <p:sp>
        <p:nvSpPr>
          <p:cNvPr id="19" name="Text 14"/>
          <p:cNvSpPr/>
          <p:nvPr/>
        </p:nvSpPr>
        <p:spPr>
          <a:xfrm>
            <a:off x="6400800" y="3291840"/>
            <a:ext cx="2304288" cy="411480"/>
          </a:xfrm>
          <a:prstGeom prst="rect">
            <a:avLst/>
          </a:prstGeom>
          <a:noFill/>
          <a:ln/>
        </p:spPr>
        <p:txBody>
          <a:bodyPr wrap="square" rtlCol="0" anchor="ctr"/>
          <a:lstStyle/>
          <a:p>
            <a:pPr marL="0" indent="0" algn="ctr">
              <a:buNone/>
            </a:pPr>
            <a:r>
              <a:rPr lang="en-US" sz="1500" b="1" kern="0" spc="100" dirty="0">
                <a:solidFill>
                  <a:srgbClr val="E8A33D"/>
                </a:solidFill>
                <a:latin typeface="Calibri" pitchFamily="34" charset="0"/>
                <a:ea typeface="Calibri" pitchFamily="34" charset="-122"/>
                <a:cs typeface="Calibri" pitchFamily="34" charset="-120"/>
              </a:rPr>
              <a:t>WP6</a:t>
            </a:r>
            <a:endParaRPr lang="en-US" sz="1500" dirty="0"/>
          </a:p>
        </p:txBody>
      </p:sp>
      <p:sp>
        <p:nvSpPr>
          <p:cNvPr id="20" name="Text 15"/>
          <p:cNvSpPr/>
          <p:nvPr/>
        </p:nvSpPr>
        <p:spPr>
          <a:xfrm>
            <a:off x="6400800" y="3703320"/>
            <a:ext cx="2304288" cy="731520"/>
          </a:xfrm>
          <a:prstGeom prst="rect">
            <a:avLst/>
          </a:prstGeom>
          <a:noFill/>
          <a:ln/>
        </p:spPr>
        <p:txBody>
          <a:bodyPr wrap="square" rtlCol="0" anchor="ctr"/>
          <a:lstStyle/>
          <a:p>
            <a:pPr marL="0" indent="0" algn="ctr">
              <a:lnSpc>
                <a:spcPct val="100000"/>
              </a:lnSpc>
              <a:buNone/>
            </a:pPr>
            <a:r>
              <a:rPr lang="en-US" sz="1600" b="1" dirty="0">
                <a:solidFill>
                  <a:srgbClr val="2C5F2D"/>
                </a:solidFill>
                <a:latin typeface="Calibri" pitchFamily="34" charset="0"/>
                <a:ea typeface="Calibri" pitchFamily="34" charset="-122"/>
                <a:cs typeface="Calibri" pitchFamily="34" charset="-120"/>
              </a:rPr>
              <a:t>Piloting</a:t>
            </a:r>
            <a:endParaRPr lang="en-US" sz="1600" dirty="0"/>
          </a:p>
        </p:txBody>
      </p:sp>
      <p:sp>
        <p:nvSpPr>
          <p:cNvPr id="21" name="Text 16"/>
          <p:cNvSpPr/>
          <p:nvPr/>
        </p:nvSpPr>
        <p:spPr>
          <a:xfrm>
            <a:off x="6419088" y="4480560"/>
            <a:ext cx="2267712" cy="1417320"/>
          </a:xfrm>
          <a:prstGeom prst="rect">
            <a:avLst/>
          </a:prstGeom>
          <a:noFill/>
          <a:ln/>
        </p:spPr>
        <p:txBody>
          <a:bodyPr wrap="square" rtlCol="0" anchor="ctr"/>
          <a:lstStyle/>
          <a:p>
            <a:pPr marL="0" indent="0" algn="ctr">
              <a:lnSpc>
                <a:spcPct val="120000"/>
              </a:lnSpc>
              <a:buNone/>
            </a:pPr>
            <a:r>
              <a:rPr lang="en-US" sz="1250" dirty="0">
                <a:solidFill>
                  <a:srgbClr val="5D6B60"/>
                </a:solidFill>
                <a:latin typeface="Calibri" pitchFamily="34" charset="0"/>
                <a:ea typeface="Calibri" pitchFamily="34" charset="-122"/>
                <a:cs typeface="Calibri" pitchFamily="34" charset="-120"/>
              </a:rPr>
              <a:t>Esperienze pilota sul campo con enti pubblici reali, fino alla versione definitiva.</a:t>
            </a:r>
            <a:endParaRPr lang="en-US" sz="1250" dirty="0"/>
          </a:p>
        </p:txBody>
      </p:sp>
      <p:sp>
        <p:nvSpPr>
          <p:cNvPr id="22" name="Shape 17"/>
          <p:cNvSpPr/>
          <p:nvPr/>
        </p:nvSpPr>
        <p:spPr>
          <a:xfrm>
            <a:off x="9006840" y="1965960"/>
            <a:ext cx="2670048" cy="4069080"/>
          </a:xfrm>
          <a:prstGeom prst="roundRect">
            <a:avLst>
              <a:gd name="adj" fmla="val 3425"/>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23" name="Shape 18"/>
          <p:cNvSpPr/>
          <p:nvPr/>
        </p:nvSpPr>
        <p:spPr>
          <a:xfrm>
            <a:off x="9907524" y="2313432"/>
            <a:ext cx="868680" cy="868680"/>
          </a:xfrm>
          <a:prstGeom prst="ellipse">
            <a:avLst/>
          </a:prstGeom>
          <a:solidFill>
            <a:srgbClr val="F5F7F2"/>
          </a:solidFill>
          <a:ln/>
          <a:effectLst>
            <a:outerShdw blurRad="114300" dist="38100" dir="5400000" algn="bl" rotWithShape="0">
              <a:srgbClr val="1F2B22">
                <a:alpha val="16000"/>
              </a:srgbClr>
            </a:outerShdw>
          </a:effectLst>
        </p:spPr>
        <p:txBody>
          <a:bodyPr/>
          <a:lstStyle/>
          <a:p>
            <a:endParaRPr lang="it-IT"/>
          </a:p>
        </p:txBody>
      </p:sp>
      <p:pic>
        <p:nvPicPr>
          <p:cNvPr id="24" name="Image 3" descr="preencoded.png"/>
          <p:cNvPicPr>
            <a:picLocks noChangeAspect="1"/>
          </p:cNvPicPr>
          <p:nvPr/>
        </p:nvPicPr>
        <p:blipFill>
          <a:blip r:embed="rId6"/>
          <a:stretch>
            <a:fillRect/>
          </a:stretch>
        </p:blipFill>
        <p:spPr>
          <a:xfrm>
            <a:off x="10142068" y="2547976"/>
            <a:ext cx="399593" cy="399593"/>
          </a:xfrm>
          <a:prstGeom prst="rect">
            <a:avLst/>
          </a:prstGeom>
        </p:spPr>
      </p:pic>
      <p:sp>
        <p:nvSpPr>
          <p:cNvPr id="25" name="Text 19"/>
          <p:cNvSpPr/>
          <p:nvPr/>
        </p:nvSpPr>
        <p:spPr>
          <a:xfrm>
            <a:off x="9189720" y="3291840"/>
            <a:ext cx="2304288" cy="411480"/>
          </a:xfrm>
          <a:prstGeom prst="rect">
            <a:avLst/>
          </a:prstGeom>
          <a:noFill/>
          <a:ln/>
        </p:spPr>
        <p:txBody>
          <a:bodyPr wrap="square" rtlCol="0" anchor="ctr"/>
          <a:lstStyle/>
          <a:p>
            <a:pPr marL="0" indent="0" algn="ctr">
              <a:buNone/>
            </a:pPr>
            <a:r>
              <a:rPr lang="en-US" sz="1500" b="1" kern="0" spc="100" dirty="0">
                <a:solidFill>
                  <a:srgbClr val="E8A33D"/>
                </a:solidFill>
                <a:latin typeface="Calibri" pitchFamily="34" charset="0"/>
                <a:ea typeface="Calibri" pitchFamily="34" charset="-122"/>
                <a:cs typeface="Calibri" pitchFamily="34" charset="-120"/>
              </a:rPr>
              <a:t>WP7</a:t>
            </a:r>
            <a:endParaRPr lang="en-US" sz="1500" dirty="0"/>
          </a:p>
        </p:txBody>
      </p:sp>
      <p:sp>
        <p:nvSpPr>
          <p:cNvPr id="26" name="Text 20"/>
          <p:cNvSpPr/>
          <p:nvPr/>
        </p:nvSpPr>
        <p:spPr>
          <a:xfrm>
            <a:off x="9189720" y="3703320"/>
            <a:ext cx="2304288" cy="731520"/>
          </a:xfrm>
          <a:prstGeom prst="rect">
            <a:avLst/>
          </a:prstGeom>
          <a:noFill/>
          <a:ln/>
        </p:spPr>
        <p:txBody>
          <a:bodyPr wrap="square" rtlCol="0" anchor="ctr"/>
          <a:lstStyle/>
          <a:p>
            <a:pPr marL="0" indent="0" algn="ctr">
              <a:lnSpc>
                <a:spcPct val="100000"/>
              </a:lnSpc>
              <a:buNone/>
            </a:pPr>
            <a:r>
              <a:rPr lang="en-US" sz="1600" b="1" dirty="0">
                <a:solidFill>
                  <a:srgbClr val="2C5F2D"/>
                </a:solidFill>
                <a:latin typeface="Calibri" pitchFamily="34" charset="0"/>
                <a:ea typeface="Calibri" pitchFamily="34" charset="-122"/>
                <a:cs typeface="Calibri" pitchFamily="34" charset="-120"/>
              </a:rPr>
              <a:t>Dimostrazione</a:t>
            </a:r>
            <a:endParaRPr lang="en-US" sz="1600" dirty="0"/>
          </a:p>
        </p:txBody>
      </p:sp>
      <p:sp>
        <p:nvSpPr>
          <p:cNvPr id="27" name="Text 21"/>
          <p:cNvSpPr/>
          <p:nvPr/>
        </p:nvSpPr>
        <p:spPr>
          <a:xfrm>
            <a:off x="9208008" y="4480560"/>
            <a:ext cx="2267712" cy="1417320"/>
          </a:xfrm>
          <a:prstGeom prst="rect">
            <a:avLst/>
          </a:prstGeom>
          <a:noFill/>
          <a:ln/>
        </p:spPr>
        <p:txBody>
          <a:bodyPr wrap="square" rtlCol="0" anchor="ctr"/>
          <a:lstStyle/>
          <a:p>
            <a:pPr marL="0" indent="0" algn="ctr">
              <a:lnSpc>
                <a:spcPct val="120000"/>
              </a:lnSpc>
              <a:buNone/>
            </a:pPr>
            <a:r>
              <a:rPr lang="en-US" sz="1250" dirty="0">
                <a:solidFill>
                  <a:srgbClr val="5D6B60"/>
                </a:solidFill>
                <a:latin typeface="Calibri" pitchFamily="34" charset="0"/>
                <a:ea typeface="Calibri" pitchFamily="34" charset="-122"/>
                <a:cs typeface="Calibri" pitchFamily="34" charset="-120"/>
              </a:rPr>
              <a:t>Convegni, fiere e </a:t>
            </a:r>
            <a:r>
              <a:rPr lang="en-US" sz="1250" dirty="0" err="1">
                <a:solidFill>
                  <a:srgbClr val="5D6B60"/>
                </a:solidFill>
                <a:latin typeface="Calibri" pitchFamily="34" charset="0"/>
                <a:ea typeface="Calibri" pitchFamily="34" charset="-122"/>
                <a:cs typeface="Calibri" pitchFamily="34" charset="-120"/>
              </a:rPr>
              <a:t>pubblicazioni</a:t>
            </a:r>
            <a:r>
              <a:rPr lang="en-US" sz="1250" dirty="0">
                <a:solidFill>
                  <a:srgbClr val="5D6B60"/>
                </a:solidFill>
                <a:latin typeface="Calibri" pitchFamily="34" charset="0"/>
                <a:ea typeface="Calibri" pitchFamily="34" charset="-122"/>
                <a:cs typeface="Calibri" pitchFamily="34" charset="-120"/>
              </a:rPr>
              <a:t> </a:t>
            </a:r>
            <a:r>
              <a:rPr lang="en-US" sz="1250" dirty="0" err="1">
                <a:solidFill>
                  <a:srgbClr val="5D6B60"/>
                </a:solidFill>
                <a:latin typeface="Calibri" pitchFamily="34" charset="0"/>
                <a:ea typeface="Calibri" pitchFamily="34" charset="-122"/>
                <a:cs typeface="Calibri" pitchFamily="34" charset="-120"/>
              </a:rPr>
              <a:t>internazionali</a:t>
            </a:r>
            <a:r>
              <a:rPr lang="en-US" sz="1250" dirty="0">
                <a:solidFill>
                  <a:srgbClr val="5D6B60"/>
                </a:solidFill>
                <a:latin typeface="Calibri" pitchFamily="34" charset="0"/>
                <a:ea typeface="Calibri" pitchFamily="34" charset="-122"/>
                <a:cs typeface="Calibri" pitchFamily="34" charset="-120"/>
              </a:rPr>
              <a:t>.</a:t>
            </a:r>
            <a:endParaRPr 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3">
    <p:bg>
      <p:bgPr>
        <a:solidFill>
          <a:srgbClr val="F5F7F2"/>
        </a:solidFill>
        <a:effectLst/>
      </p:bgPr>
    </p:bg>
    <p:spTree>
      <p:nvGrpSpPr>
        <p:cNvPr id="1" name=""/>
        <p:cNvGrpSpPr/>
        <p:nvPr/>
      </p:nvGrpSpPr>
      <p:grpSpPr>
        <a:xfrm>
          <a:off x="0" y="0"/>
          <a:ext cx="0" cy="0"/>
          <a:chOff x="0" y="0"/>
          <a:chExt cx="0" cy="0"/>
        </a:xfrm>
      </p:grpSpPr>
      <p:sp>
        <p:nvSpPr>
          <p:cNvPr id="2" name="Text 0"/>
          <p:cNvSpPr/>
          <p:nvPr/>
        </p:nvSpPr>
        <p:spPr>
          <a:xfrm>
            <a:off x="640080" y="548640"/>
            <a:ext cx="8229600" cy="292608"/>
          </a:xfrm>
          <a:prstGeom prst="rect">
            <a:avLst/>
          </a:prstGeom>
          <a:noFill/>
          <a:ln/>
        </p:spPr>
        <p:txBody>
          <a:bodyPr wrap="square" rtlCol="0" anchor="ctr"/>
          <a:lstStyle/>
          <a:p>
            <a:pPr marL="0" indent="0" algn="l">
              <a:buNone/>
            </a:pPr>
            <a:r>
              <a:rPr lang="en-US" sz="1250" b="1" kern="0" spc="300" dirty="0">
                <a:solidFill>
                  <a:srgbClr val="2C5F2D"/>
                </a:solidFill>
                <a:latin typeface="Calibri" pitchFamily="34" charset="0"/>
                <a:ea typeface="Calibri" pitchFamily="34" charset="-122"/>
                <a:cs typeface="Calibri" pitchFamily="34" charset="-120"/>
              </a:rPr>
              <a:t>PERCHÉ CONTA</a:t>
            </a:r>
            <a:endParaRPr lang="en-US" sz="1250" dirty="0"/>
          </a:p>
        </p:txBody>
      </p:sp>
      <p:sp>
        <p:nvSpPr>
          <p:cNvPr id="3" name="Text 1"/>
          <p:cNvSpPr/>
          <p:nvPr/>
        </p:nvSpPr>
        <p:spPr>
          <a:xfrm>
            <a:off x="621792" y="841248"/>
            <a:ext cx="10058400" cy="731520"/>
          </a:xfrm>
          <a:prstGeom prst="rect">
            <a:avLst/>
          </a:prstGeom>
          <a:noFill/>
          <a:ln/>
        </p:spPr>
        <p:txBody>
          <a:bodyPr wrap="square" rtlCol="0" anchor="ctr"/>
          <a:lstStyle/>
          <a:p>
            <a:pPr marL="0" indent="0">
              <a:buNone/>
            </a:pPr>
            <a:r>
              <a:rPr lang="en-US" sz="3400" b="1" dirty="0">
                <a:solidFill>
                  <a:srgbClr val="1F2B22"/>
                </a:solidFill>
                <a:latin typeface="Cambria" pitchFamily="34" charset="0"/>
                <a:ea typeface="Cambria" pitchFamily="34" charset="-122"/>
                <a:cs typeface="Cambria" pitchFamily="34" charset="-120"/>
              </a:rPr>
              <a:t>Impatto e scalabilità</a:t>
            </a:r>
            <a:endParaRPr lang="en-US" sz="3400" dirty="0"/>
          </a:p>
        </p:txBody>
      </p:sp>
      <p:sp>
        <p:nvSpPr>
          <p:cNvPr id="4" name="Shape 2"/>
          <p:cNvSpPr/>
          <p:nvPr/>
        </p:nvSpPr>
        <p:spPr>
          <a:xfrm>
            <a:off x="640080" y="1828800"/>
            <a:ext cx="5669280" cy="1280160"/>
          </a:xfrm>
          <a:prstGeom prst="roundRect">
            <a:avLst>
              <a:gd name="adj" fmla="val 5714"/>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5" name="Shape 3"/>
          <p:cNvSpPr/>
          <p:nvPr/>
        </p:nvSpPr>
        <p:spPr>
          <a:xfrm>
            <a:off x="868680" y="2148840"/>
            <a:ext cx="640080" cy="640080"/>
          </a:xfrm>
          <a:prstGeom prst="ellipse">
            <a:avLst/>
          </a:prstGeom>
          <a:solidFill>
            <a:schemeClr val="accent6">
              <a:lumMod val="40000"/>
              <a:lumOff val="60000"/>
            </a:schemeClr>
          </a:solidFill>
          <a:ln/>
          <a:effectLst>
            <a:outerShdw blurRad="114300" dist="38100" dir="5400000" algn="bl" rotWithShape="0">
              <a:srgbClr val="1F2B22">
                <a:alpha val="16000"/>
              </a:srgbClr>
            </a:outerShdw>
          </a:effectLst>
        </p:spPr>
        <p:txBody>
          <a:bodyPr/>
          <a:lstStyle/>
          <a:p>
            <a:endParaRPr lang="it-IT"/>
          </a:p>
        </p:txBody>
      </p:sp>
      <p:pic>
        <p:nvPicPr>
          <p:cNvPr id="6" name="Image 0" descr="preencoded.png"/>
          <p:cNvPicPr>
            <a:picLocks noChangeAspect="1"/>
          </p:cNvPicPr>
          <p:nvPr/>
        </p:nvPicPr>
        <p:blipFill>
          <a:blip r:embed="rId3"/>
          <a:stretch>
            <a:fillRect/>
          </a:stretch>
        </p:blipFill>
        <p:spPr>
          <a:xfrm>
            <a:off x="1041502" y="2321662"/>
            <a:ext cx="294437" cy="294437"/>
          </a:xfrm>
          <a:prstGeom prst="rect">
            <a:avLst/>
          </a:prstGeom>
        </p:spPr>
      </p:pic>
      <p:sp>
        <p:nvSpPr>
          <p:cNvPr id="7" name="Text 4"/>
          <p:cNvSpPr/>
          <p:nvPr/>
        </p:nvSpPr>
        <p:spPr>
          <a:xfrm>
            <a:off x="1691640" y="2029968"/>
            <a:ext cx="4480560" cy="365760"/>
          </a:xfrm>
          <a:prstGeom prst="rect">
            <a:avLst/>
          </a:prstGeom>
          <a:noFill/>
          <a:ln/>
        </p:spPr>
        <p:txBody>
          <a:bodyPr wrap="square" rtlCol="0" anchor="ctr"/>
          <a:lstStyle/>
          <a:p>
            <a:pPr marL="0" indent="0">
              <a:buNone/>
            </a:pPr>
            <a:r>
              <a:rPr lang="en-US" sz="1600" b="1" dirty="0">
                <a:solidFill>
                  <a:srgbClr val="2C5F2D"/>
                </a:solidFill>
                <a:latin typeface="Calibri" pitchFamily="34" charset="0"/>
                <a:ea typeface="Calibri" pitchFamily="34" charset="-122"/>
                <a:cs typeface="Calibri" pitchFamily="34" charset="-120"/>
              </a:rPr>
              <a:t>Risparmio economico</a:t>
            </a:r>
            <a:endParaRPr lang="en-US" sz="1600" dirty="0"/>
          </a:p>
        </p:txBody>
      </p:sp>
      <p:sp>
        <p:nvSpPr>
          <p:cNvPr id="8" name="Text 5"/>
          <p:cNvSpPr/>
          <p:nvPr/>
        </p:nvSpPr>
        <p:spPr>
          <a:xfrm>
            <a:off x="1691640" y="2395728"/>
            <a:ext cx="4526280" cy="594360"/>
          </a:xfrm>
          <a:prstGeom prst="rect">
            <a:avLst/>
          </a:prstGeom>
          <a:noFill/>
          <a:ln/>
        </p:spPr>
        <p:txBody>
          <a:bodyPr wrap="square" rtlCol="0" anchor="ctr"/>
          <a:lstStyle/>
          <a:p>
            <a:pPr marL="0" indent="0">
              <a:lnSpc>
                <a:spcPct val="110000"/>
              </a:lnSpc>
              <a:buNone/>
            </a:pPr>
            <a:r>
              <a:rPr lang="en-US" sz="1250" dirty="0">
                <a:solidFill>
                  <a:srgbClr val="5D6B60"/>
                </a:solidFill>
                <a:latin typeface="Calibri" pitchFamily="34" charset="0"/>
                <a:ea typeface="Calibri" pitchFamily="34" charset="-122"/>
                <a:cs typeface="Calibri" pitchFamily="34" charset="-120"/>
              </a:rPr>
              <a:t>Meno acquisti, meno costi di stoccaggio e smaltimento per gli enti.</a:t>
            </a:r>
            <a:endParaRPr lang="en-US" sz="1250" dirty="0"/>
          </a:p>
        </p:txBody>
      </p:sp>
      <p:sp>
        <p:nvSpPr>
          <p:cNvPr id="9" name="Shape 6"/>
          <p:cNvSpPr/>
          <p:nvPr/>
        </p:nvSpPr>
        <p:spPr>
          <a:xfrm>
            <a:off x="640080" y="3291840"/>
            <a:ext cx="5669280" cy="1280160"/>
          </a:xfrm>
          <a:prstGeom prst="roundRect">
            <a:avLst>
              <a:gd name="adj" fmla="val 5714"/>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10" name="Shape 7"/>
          <p:cNvSpPr/>
          <p:nvPr/>
        </p:nvSpPr>
        <p:spPr>
          <a:xfrm>
            <a:off x="868680" y="3611880"/>
            <a:ext cx="640080" cy="640080"/>
          </a:xfrm>
          <a:prstGeom prst="ellipse">
            <a:avLst/>
          </a:prstGeom>
          <a:solidFill>
            <a:schemeClr val="accent6">
              <a:lumMod val="40000"/>
              <a:lumOff val="60000"/>
            </a:schemeClr>
          </a:solidFill>
          <a:ln/>
          <a:effectLst>
            <a:outerShdw blurRad="114300" dist="38100" dir="5400000" algn="bl" rotWithShape="0">
              <a:srgbClr val="1F2B22">
                <a:alpha val="16000"/>
              </a:srgbClr>
            </a:outerShdw>
          </a:effectLst>
        </p:spPr>
        <p:txBody>
          <a:bodyPr/>
          <a:lstStyle/>
          <a:p>
            <a:endParaRPr lang="it-IT"/>
          </a:p>
        </p:txBody>
      </p:sp>
      <p:pic>
        <p:nvPicPr>
          <p:cNvPr id="11" name="Image 1" descr="preencoded.png"/>
          <p:cNvPicPr>
            <a:picLocks noChangeAspect="1"/>
          </p:cNvPicPr>
          <p:nvPr/>
        </p:nvPicPr>
        <p:blipFill>
          <a:blip r:embed="rId4"/>
          <a:stretch>
            <a:fillRect/>
          </a:stretch>
        </p:blipFill>
        <p:spPr>
          <a:xfrm>
            <a:off x="1041502" y="3784702"/>
            <a:ext cx="294437" cy="294437"/>
          </a:xfrm>
          <a:prstGeom prst="rect">
            <a:avLst/>
          </a:prstGeom>
        </p:spPr>
      </p:pic>
      <p:sp>
        <p:nvSpPr>
          <p:cNvPr id="12" name="Text 8"/>
          <p:cNvSpPr/>
          <p:nvPr/>
        </p:nvSpPr>
        <p:spPr>
          <a:xfrm>
            <a:off x="1691640" y="3493008"/>
            <a:ext cx="4480560" cy="365760"/>
          </a:xfrm>
          <a:prstGeom prst="rect">
            <a:avLst/>
          </a:prstGeom>
          <a:noFill/>
          <a:ln/>
        </p:spPr>
        <p:txBody>
          <a:bodyPr wrap="square" rtlCol="0" anchor="ctr"/>
          <a:lstStyle/>
          <a:p>
            <a:pPr marL="0" indent="0">
              <a:buNone/>
            </a:pPr>
            <a:r>
              <a:rPr lang="en-US" sz="1600" b="1" dirty="0">
                <a:solidFill>
                  <a:srgbClr val="2C5F2D"/>
                </a:solidFill>
                <a:latin typeface="Calibri" pitchFamily="34" charset="0"/>
                <a:ea typeface="Calibri" pitchFamily="34" charset="-122"/>
                <a:cs typeface="Calibri" pitchFamily="34" charset="-120"/>
              </a:rPr>
              <a:t>Meno sprechi</a:t>
            </a:r>
            <a:endParaRPr lang="en-US" sz="1600" dirty="0"/>
          </a:p>
        </p:txBody>
      </p:sp>
      <p:sp>
        <p:nvSpPr>
          <p:cNvPr id="13" name="Text 9"/>
          <p:cNvSpPr/>
          <p:nvPr/>
        </p:nvSpPr>
        <p:spPr>
          <a:xfrm>
            <a:off x="1691640" y="3858768"/>
            <a:ext cx="4526280" cy="594360"/>
          </a:xfrm>
          <a:prstGeom prst="rect">
            <a:avLst/>
          </a:prstGeom>
          <a:noFill/>
          <a:ln/>
        </p:spPr>
        <p:txBody>
          <a:bodyPr wrap="square" rtlCol="0" anchor="ctr"/>
          <a:lstStyle/>
          <a:p>
            <a:pPr marL="0" indent="0">
              <a:lnSpc>
                <a:spcPct val="110000"/>
              </a:lnSpc>
              <a:buNone/>
            </a:pPr>
            <a:r>
              <a:rPr lang="en-US" sz="1250" dirty="0">
                <a:solidFill>
                  <a:srgbClr val="5D6B60"/>
                </a:solidFill>
                <a:latin typeface="Calibri" pitchFamily="34" charset="0"/>
                <a:ea typeface="Calibri" pitchFamily="34" charset="-122"/>
                <a:cs typeface="Calibri" pitchFamily="34" charset="-120"/>
              </a:rPr>
              <a:t>Beni funzionanti tornano utili invece di essere dismessi.</a:t>
            </a:r>
            <a:endParaRPr lang="en-US" sz="1250" dirty="0"/>
          </a:p>
        </p:txBody>
      </p:sp>
      <p:sp>
        <p:nvSpPr>
          <p:cNvPr id="14" name="Shape 10"/>
          <p:cNvSpPr/>
          <p:nvPr/>
        </p:nvSpPr>
        <p:spPr>
          <a:xfrm>
            <a:off x="640080" y="4754880"/>
            <a:ext cx="5669280" cy="1280160"/>
          </a:xfrm>
          <a:prstGeom prst="roundRect">
            <a:avLst>
              <a:gd name="adj" fmla="val 5714"/>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15" name="Shape 11"/>
          <p:cNvSpPr/>
          <p:nvPr/>
        </p:nvSpPr>
        <p:spPr>
          <a:xfrm>
            <a:off x="868680" y="5074920"/>
            <a:ext cx="640080" cy="640080"/>
          </a:xfrm>
          <a:prstGeom prst="ellipse">
            <a:avLst/>
          </a:prstGeom>
          <a:solidFill>
            <a:schemeClr val="accent6">
              <a:lumMod val="40000"/>
              <a:lumOff val="60000"/>
            </a:schemeClr>
          </a:solidFill>
          <a:ln/>
          <a:effectLst>
            <a:outerShdw blurRad="114300" dist="38100" dir="5400000" algn="bl" rotWithShape="0">
              <a:srgbClr val="1F2B22">
                <a:alpha val="16000"/>
              </a:srgbClr>
            </a:outerShdw>
          </a:effectLst>
        </p:spPr>
        <p:txBody>
          <a:bodyPr/>
          <a:lstStyle/>
          <a:p>
            <a:endParaRPr lang="it-IT"/>
          </a:p>
        </p:txBody>
      </p:sp>
      <p:pic>
        <p:nvPicPr>
          <p:cNvPr id="16" name="Image 2" descr="preencoded.png"/>
          <p:cNvPicPr>
            <a:picLocks noChangeAspect="1"/>
          </p:cNvPicPr>
          <p:nvPr/>
        </p:nvPicPr>
        <p:blipFill>
          <a:blip r:embed="rId5"/>
          <a:stretch>
            <a:fillRect/>
          </a:stretch>
        </p:blipFill>
        <p:spPr>
          <a:xfrm>
            <a:off x="1041502" y="5247742"/>
            <a:ext cx="294437" cy="294437"/>
          </a:xfrm>
          <a:prstGeom prst="rect">
            <a:avLst/>
          </a:prstGeom>
        </p:spPr>
      </p:pic>
      <p:sp>
        <p:nvSpPr>
          <p:cNvPr id="17" name="Text 12"/>
          <p:cNvSpPr/>
          <p:nvPr/>
        </p:nvSpPr>
        <p:spPr>
          <a:xfrm>
            <a:off x="1691640" y="4956048"/>
            <a:ext cx="4480560" cy="365760"/>
          </a:xfrm>
          <a:prstGeom prst="rect">
            <a:avLst/>
          </a:prstGeom>
          <a:noFill/>
          <a:ln/>
        </p:spPr>
        <p:txBody>
          <a:bodyPr wrap="square" rtlCol="0" anchor="ctr"/>
          <a:lstStyle/>
          <a:p>
            <a:pPr marL="0" indent="0">
              <a:buNone/>
            </a:pPr>
            <a:r>
              <a:rPr lang="en-US" sz="1600" b="1" dirty="0">
                <a:solidFill>
                  <a:srgbClr val="2C5F2D"/>
                </a:solidFill>
                <a:latin typeface="Calibri" pitchFamily="34" charset="0"/>
                <a:ea typeface="Calibri" pitchFamily="34" charset="-122"/>
                <a:cs typeface="Calibri" pitchFamily="34" charset="-120"/>
              </a:rPr>
              <a:t>Beneficio ambientale</a:t>
            </a:r>
            <a:endParaRPr lang="en-US" sz="1600" dirty="0"/>
          </a:p>
        </p:txBody>
      </p:sp>
      <p:sp>
        <p:nvSpPr>
          <p:cNvPr id="18" name="Text 13"/>
          <p:cNvSpPr/>
          <p:nvPr/>
        </p:nvSpPr>
        <p:spPr>
          <a:xfrm>
            <a:off x="1691640" y="5321808"/>
            <a:ext cx="4526280" cy="594360"/>
          </a:xfrm>
          <a:prstGeom prst="rect">
            <a:avLst/>
          </a:prstGeom>
          <a:noFill/>
          <a:ln/>
        </p:spPr>
        <p:txBody>
          <a:bodyPr wrap="square" rtlCol="0" anchor="ctr"/>
          <a:lstStyle/>
          <a:p>
            <a:pPr marL="0" indent="0">
              <a:lnSpc>
                <a:spcPct val="110000"/>
              </a:lnSpc>
              <a:buNone/>
            </a:pPr>
            <a:r>
              <a:rPr lang="en-US" sz="1250" dirty="0">
                <a:solidFill>
                  <a:srgbClr val="5D6B60"/>
                </a:solidFill>
                <a:latin typeface="Calibri" pitchFamily="34" charset="0"/>
                <a:ea typeface="Calibri" pitchFamily="34" charset="-122"/>
                <a:cs typeface="Calibri" pitchFamily="34" charset="-120"/>
              </a:rPr>
              <a:t>Un contributo concreto agli obiettivi di sostenibilità dell'Agenda 2030.</a:t>
            </a:r>
            <a:endParaRPr lang="en-US" sz="1250" dirty="0"/>
          </a:p>
        </p:txBody>
      </p:sp>
      <p:sp>
        <p:nvSpPr>
          <p:cNvPr id="19" name="Shape 14"/>
          <p:cNvSpPr/>
          <p:nvPr/>
        </p:nvSpPr>
        <p:spPr>
          <a:xfrm>
            <a:off x="6583680" y="1828800"/>
            <a:ext cx="4983480" cy="4389120"/>
          </a:xfrm>
          <a:prstGeom prst="roundRect">
            <a:avLst>
              <a:gd name="adj" fmla="val 2083"/>
            </a:avLst>
          </a:prstGeom>
          <a:solidFill>
            <a:srgbClr val="2C5F2D"/>
          </a:solidFill>
          <a:ln/>
          <a:effectLst>
            <a:outerShdw blurRad="114300" dist="38100" dir="5400000" algn="bl" rotWithShape="0">
              <a:srgbClr val="1F2B22">
                <a:alpha val="16000"/>
              </a:srgbClr>
            </a:outerShdw>
          </a:effectLst>
        </p:spPr>
        <p:txBody>
          <a:bodyPr/>
          <a:lstStyle/>
          <a:p>
            <a:endParaRPr lang="it-IT"/>
          </a:p>
        </p:txBody>
      </p:sp>
      <p:sp>
        <p:nvSpPr>
          <p:cNvPr id="20" name="Shape 15"/>
          <p:cNvSpPr/>
          <p:nvPr/>
        </p:nvSpPr>
        <p:spPr>
          <a:xfrm>
            <a:off x="9418320" y="4297680"/>
            <a:ext cx="2926080" cy="2926080"/>
          </a:xfrm>
          <a:prstGeom prst="chord">
            <a:avLst>
              <a:gd name="adj1" fmla="val 0"/>
              <a:gd name="adj2" fmla="val 21594000"/>
            </a:avLst>
          </a:prstGeom>
          <a:ln w="127000">
            <a:solidFill>
              <a:srgbClr val="3C7A3D"/>
            </a:solidFill>
            <a:prstDash val="solid"/>
          </a:ln>
        </p:spPr>
        <p:txBody>
          <a:bodyPr/>
          <a:lstStyle/>
          <a:p>
            <a:endParaRPr lang="it-IT"/>
          </a:p>
        </p:txBody>
      </p:sp>
      <p:sp>
        <p:nvSpPr>
          <p:cNvPr id="21" name="Text 16"/>
          <p:cNvSpPr/>
          <p:nvPr/>
        </p:nvSpPr>
        <p:spPr>
          <a:xfrm>
            <a:off x="6858000" y="2148840"/>
            <a:ext cx="4480560" cy="365760"/>
          </a:xfrm>
          <a:prstGeom prst="rect">
            <a:avLst/>
          </a:prstGeom>
          <a:noFill/>
          <a:ln/>
        </p:spPr>
        <p:txBody>
          <a:bodyPr wrap="square" rtlCol="0" anchor="ctr"/>
          <a:lstStyle/>
          <a:p>
            <a:pPr marL="0" indent="0">
              <a:buNone/>
            </a:pPr>
            <a:r>
              <a:rPr lang="en-US" sz="1300" b="1" kern="0" spc="200" dirty="0">
                <a:solidFill>
                  <a:srgbClr val="BBE08A"/>
                </a:solidFill>
                <a:latin typeface="Calibri" pitchFamily="34" charset="0"/>
                <a:ea typeface="Calibri" pitchFamily="34" charset="-122"/>
                <a:cs typeface="Calibri" pitchFamily="34" charset="-120"/>
              </a:rPr>
              <a:t>SCALABILITÀ</a:t>
            </a:r>
            <a:endParaRPr lang="en-US" sz="1300" dirty="0"/>
          </a:p>
        </p:txBody>
      </p:sp>
      <p:sp>
        <p:nvSpPr>
          <p:cNvPr id="22" name="Text 17"/>
          <p:cNvSpPr/>
          <p:nvPr/>
        </p:nvSpPr>
        <p:spPr>
          <a:xfrm>
            <a:off x="6858000" y="2514600"/>
            <a:ext cx="4480560" cy="502920"/>
          </a:xfrm>
          <a:prstGeom prst="rect">
            <a:avLst/>
          </a:prstGeom>
          <a:noFill/>
          <a:ln/>
        </p:spPr>
        <p:txBody>
          <a:bodyPr wrap="square" rtlCol="0" anchor="ctr"/>
          <a:lstStyle/>
          <a:p>
            <a:pPr marL="0" indent="0">
              <a:buNone/>
            </a:pPr>
            <a:r>
              <a:rPr lang="en-US" sz="2400" b="1" dirty="0">
                <a:solidFill>
                  <a:srgbClr val="FFFFFF"/>
                </a:solidFill>
                <a:latin typeface="Cambria" pitchFamily="34" charset="0"/>
                <a:ea typeface="Cambria" pitchFamily="34" charset="-122"/>
                <a:cs typeface="Cambria" pitchFamily="34" charset="-120"/>
              </a:rPr>
              <a:t>Un modello che cresce</a:t>
            </a:r>
            <a:endParaRPr lang="en-US" sz="2400" dirty="0"/>
          </a:p>
        </p:txBody>
      </p:sp>
      <p:sp>
        <p:nvSpPr>
          <p:cNvPr id="23" name="Text 18"/>
          <p:cNvSpPr/>
          <p:nvPr/>
        </p:nvSpPr>
        <p:spPr>
          <a:xfrm>
            <a:off x="6858000" y="3200400"/>
            <a:ext cx="4480560" cy="2834640"/>
          </a:xfrm>
          <a:prstGeom prst="rect">
            <a:avLst/>
          </a:prstGeom>
          <a:noFill/>
          <a:ln/>
        </p:spPr>
        <p:txBody>
          <a:bodyPr wrap="square" rtlCol="0" anchor="t"/>
          <a:lstStyle/>
          <a:p>
            <a:pPr marL="0" indent="0">
              <a:lnSpc>
                <a:spcPct val="120000"/>
              </a:lnSpc>
              <a:buNone/>
            </a:pPr>
            <a:r>
              <a:rPr lang="en-US" sz="1500" dirty="0">
                <a:solidFill>
                  <a:srgbClr val="E4EFDC"/>
                </a:solidFill>
                <a:latin typeface="Calibri" pitchFamily="34" charset="0"/>
                <a:ea typeface="Calibri" pitchFamily="34" charset="-122"/>
                <a:cs typeface="Calibri" pitchFamily="34" charset="-120"/>
              </a:rPr>
              <a:t>Scalabile su tutto il territorio nazionale, a partire dal modulo logistico.</a:t>
            </a:r>
            <a:endParaRPr lang="en-US" sz="1500" dirty="0"/>
          </a:p>
          <a:p>
            <a:pPr marL="0" indent="0">
              <a:lnSpc>
                <a:spcPct val="120000"/>
              </a:lnSpc>
              <a:buNone/>
            </a:pPr>
            <a:endParaRPr lang="en-US" sz="1500" dirty="0"/>
          </a:p>
          <a:p>
            <a:pPr marL="0" indent="0">
              <a:lnSpc>
                <a:spcPct val="120000"/>
              </a:lnSpc>
              <a:buNone/>
            </a:pPr>
            <a:r>
              <a:rPr lang="en-US" sz="1500" dirty="0">
                <a:solidFill>
                  <a:srgbClr val="E4EFDC"/>
                </a:solidFill>
                <a:latin typeface="Calibri" pitchFamily="34" charset="0"/>
                <a:ea typeface="Calibri" pitchFamily="34" charset="-122"/>
                <a:cs typeface="Calibri" pitchFamily="34" charset="-120"/>
              </a:rPr>
              <a:t>Replicabile e adattabile ad altri contesti, anche internazionali.</a:t>
            </a:r>
            <a:endParaRPr lang="en-US" sz="1500" dirty="0"/>
          </a:p>
          <a:p>
            <a:pPr marL="0" indent="0">
              <a:lnSpc>
                <a:spcPct val="120000"/>
              </a:lnSpc>
              <a:buNone/>
            </a:pPr>
            <a:endParaRPr lang="en-US" sz="1500" dirty="0"/>
          </a:p>
          <a:p>
            <a:pPr marL="0" indent="0">
              <a:lnSpc>
                <a:spcPct val="120000"/>
              </a:lnSpc>
              <a:buNone/>
            </a:pPr>
            <a:r>
              <a:rPr lang="en-US" sz="1500" dirty="0">
                <a:solidFill>
                  <a:srgbClr val="E4EFDC"/>
                </a:solidFill>
                <a:latin typeface="Calibri" pitchFamily="34" charset="0"/>
                <a:ea typeface="Calibri" pitchFamily="34" charset="-122"/>
                <a:cs typeface="Calibri" pitchFamily="34" charset="-120"/>
              </a:rPr>
              <a:t>Estendibile a nuove categorie di beni e a interazioni pubblico-privato.</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4">
    <p:bg>
      <p:bgPr>
        <a:solidFill>
          <a:srgbClr val="F5F7F2"/>
        </a:solidFill>
        <a:effectLst/>
      </p:bgPr>
    </p:bg>
    <p:spTree>
      <p:nvGrpSpPr>
        <p:cNvPr id="1" name=""/>
        <p:cNvGrpSpPr/>
        <p:nvPr/>
      </p:nvGrpSpPr>
      <p:grpSpPr>
        <a:xfrm>
          <a:off x="0" y="0"/>
          <a:ext cx="0" cy="0"/>
          <a:chOff x="0" y="0"/>
          <a:chExt cx="0" cy="0"/>
        </a:xfrm>
      </p:grpSpPr>
      <p:sp>
        <p:nvSpPr>
          <p:cNvPr id="2" name="Text 0"/>
          <p:cNvSpPr/>
          <p:nvPr/>
        </p:nvSpPr>
        <p:spPr>
          <a:xfrm>
            <a:off x="640080" y="548640"/>
            <a:ext cx="8229600" cy="292608"/>
          </a:xfrm>
          <a:prstGeom prst="rect">
            <a:avLst/>
          </a:prstGeom>
          <a:noFill/>
          <a:ln/>
        </p:spPr>
        <p:txBody>
          <a:bodyPr wrap="square" rtlCol="0" anchor="ctr"/>
          <a:lstStyle/>
          <a:p>
            <a:pPr marL="0" indent="0" algn="l">
              <a:buNone/>
            </a:pPr>
            <a:r>
              <a:rPr lang="en-US" sz="1250" b="1" kern="0" spc="300" dirty="0">
                <a:solidFill>
                  <a:srgbClr val="2C5F2D"/>
                </a:solidFill>
                <a:latin typeface="Calibri" pitchFamily="34" charset="0"/>
                <a:ea typeface="Calibri" pitchFamily="34" charset="-122"/>
                <a:cs typeface="Calibri" pitchFamily="34" charset="-120"/>
              </a:rPr>
              <a:t>UNO SGUARDO OLTRE</a:t>
            </a:r>
            <a:endParaRPr lang="en-US" sz="1250" dirty="0"/>
          </a:p>
        </p:txBody>
      </p:sp>
      <p:sp>
        <p:nvSpPr>
          <p:cNvPr id="3" name="Text 1"/>
          <p:cNvSpPr/>
          <p:nvPr/>
        </p:nvSpPr>
        <p:spPr>
          <a:xfrm>
            <a:off x="621792" y="841248"/>
            <a:ext cx="10972800" cy="1188720"/>
          </a:xfrm>
          <a:prstGeom prst="rect">
            <a:avLst/>
          </a:prstGeom>
          <a:noFill/>
          <a:ln/>
        </p:spPr>
        <p:txBody>
          <a:bodyPr wrap="square" rtlCol="0" anchor="ctr"/>
          <a:lstStyle/>
          <a:p>
            <a:pPr marL="0" indent="0">
              <a:lnSpc>
                <a:spcPct val="105000"/>
              </a:lnSpc>
              <a:buNone/>
            </a:pPr>
            <a:r>
              <a:rPr lang="en-US" sz="2800" b="1" dirty="0">
                <a:solidFill>
                  <a:srgbClr val="1F2B22"/>
                </a:solidFill>
                <a:latin typeface="Cambria" pitchFamily="34" charset="0"/>
                <a:ea typeface="Cambria" pitchFamily="34" charset="-122"/>
                <a:cs typeface="Cambria" pitchFamily="34" charset="-120"/>
              </a:rPr>
              <a:t>Dall'economia circolare delle mostre</a:t>
            </a:r>
            <a:endParaRPr lang="en-US" sz="2800" dirty="0"/>
          </a:p>
          <a:p>
            <a:pPr marL="0" indent="0">
              <a:lnSpc>
                <a:spcPct val="105000"/>
              </a:lnSpc>
              <a:buNone/>
            </a:pPr>
            <a:r>
              <a:rPr lang="en-US" sz="2800" b="1" dirty="0">
                <a:solidFill>
                  <a:srgbClr val="1F2B22"/>
                </a:solidFill>
                <a:latin typeface="Cambria" pitchFamily="34" charset="0"/>
                <a:ea typeface="Cambria" pitchFamily="34" charset="-122"/>
                <a:cs typeface="Cambria" pitchFamily="34" charset="-120"/>
              </a:rPr>
              <a:t>a quella della Pubblica Amministrazione</a:t>
            </a:r>
            <a:endParaRPr lang="en-US" sz="2800" dirty="0"/>
          </a:p>
        </p:txBody>
      </p:sp>
      <p:sp>
        <p:nvSpPr>
          <p:cNvPr id="4" name="Shape 2"/>
          <p:cNvSpPr/>
          <p:nvPr/>
        </p:nvSpPr>
        <p:spPr>
          <a:xfrm>
            <a:off x="640080" y="2468880"/>
            <a:ext cx="10927080" cy="1417320"/>
          </a:xfrm>
          <a:prstGeom prst="roundRect">
            <a:avLst>
              <a:gd name="adj" fmla="val 6452"/>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5" name="Shape 3"/>
          <p:cNvSpPr/>
          <p:nvPr/>
        </p:nvSpPr>
        <p:spPr>
          <a:xfrm>
            <a:off x="914400" y="2761488"/>
            <a:ext cx="822960" cy="822960"/>
          </a:xfrm>
          <a:prstGeom prst="ellipse">
            <a:avLst/>
          </a:prstGeom>
          <a:solidFill>
            <a:srgbClr val="E8A33D"/>
          </a:solidFill>
          <a:ln/>
          <a:effectLst>
            <a:outerShdw blurRad="114300" dist="38100" dir="5400000" algn="bl" rotWithShape="0">
              <a:srgbClr val="1F2B22">
                <a:alpha val="16000"/>
              </a:srgbClr>
            </a:outerShdw>
          </a:effectLst>
        </p:spPr>
        <p:txBody>
          <a:bodyPr/>
          <a:lstStyle/>
          <a:p>
            <a:endParaRPr lang="it-IT"/>
          </a:p>
        </p:txBody>
      </p:sp>
      <p:pic>
        <p:nvPicPr>
          <p:cNvPr id="6" name="Image 0" descr="preencoded.png"/>
          <p:cNvPicPr>
            <a:picLocks noChangeAspect="1"/>
          </p:cNvPicPr>
          <p:nvPr/>
        </p:nvPicPr>
        <p:blipFill>
          <a:blip r:embed="rId3"/>
          <a:stretch>
            <a:fillRect/>
          </a:stretch>
        </p:blipFill>
        <p:spPr>
          <a:xfrm>
            <a:off x="1136599" y="2983687"/>
            <a:ext cx="378562" cy="378562"/>
          </a:xfrm>
          <a:prstGeom prst="rect">
            <a:avLst/>
          </a:prstGeom>
        </p:spPr>
      </p:pic>
      <p:sp>
        <p:nvSpPr>
          <p:cNvPr id="7" name="Text 4"/>
          <p:cNvSpPr/>
          <p:nvPr/>
        </p:nvSpPr>
        <p:spPr>
          <a:xfrm>
            <a:off x="1965960" y="2468880"/>
            <a:ext cx="9418320" cy="1417320"/>
          </a:xfrm>
          <a:prstGeom prst="rect">
            <a:avLst/>
          </a:prstGeom>
          <a:noFill/>
          <a:ln/>
        </p:spPr>
        <p:txBody>
          <a:bodyPr wrap="square" rtlCol="0" anchor="ctr"/>
          <a:lstStyle/>
          <a:p>
            <a:pPr marL="0" indent="0">
              <a:lnSpc>
                <a:spcPct val="120000"/>
              </a:lnSpc>
              <a:buNone/>
            </a:pPr>
            <a:r>
              <a:rPr lang="en-US" sz="1600" dirty="0">
                <a:solidFill>
                  <a:srgbClr val="1F2B22"/>
                </a:solidFill>
                <a:latin typeface="Calibri" pitchFamily="34" charset="0"/>
                <a:ea typeface="Calibri" pitchFamily="34" charset="-122"/>
                <a:cs typeface="Calibri" pitchFamily="34" charset="-120"/>
              </a:rPr>
              <a:t>SharingPA è un salto di scala e di ambizione: da un caso di successo di nicchia a un circuito virtuoso che può coinvolgere migliaia di enti pubblici su tutto il territorio nazionale.</a:t>
            </a:r>
            <a:endParaRPr lang="en-US" sz="1600" dirty="0"/>
          </a:p>
        </p:txBody>
      </p:sp>
      <p:sp>
        <p:nvSpPr>
          <p:cNvPr id="8" name="Shape 5"/>
          <p:cNvSpPr/>
          <p:nvPr/>
        </p:nvSpPr>
        <p:spPr>
          <a:xfrm>
            <a:off x="640080" y="4160520"/>
            <a:ext cx="5394960" cy="1920240"/>
          </a:xfrm>
          <a:prstGeom prst="roundRect">
            <a:avLst>
              <a:gd name="adj" fmla="val 4762"/>
            </a:avLst>
          </a:prstGeom>
          <a:solidFill>
            <a:srgbClr val="FFFFFF"/>
          </a:solidFill>
          <a:ln w="12700">
            <a:solidFill>
              <a:srgbClr val="DBE4D6"/>
            </a:solidFill>
            <a:prstDash val="solid"/>
          </a:ln>
          <a:effectLst>
            <a:outerShdw blurRad="114300" dist="38100" dir="5400000" algn="bl" rotWithShape="0">
              <a:srgbClr val="1F2B22">
                <a:alpha val="16000"/>
              </a:srgbClr>
            </a:outerShdw>
          </a:effectLst>
        </p:spPr>
        <p:txBody>
          <a:bodyPr/>
          <a:lstStyle/>
          <a:p>
            <a:endParaRPr lang="it-IT"/>
          </a:p>
        </p:txBody>
      </p:sp>
      <p:sp>
        <p:nvSpPr>
          <p:cNvPr id="9" name="Shape 6"/>
          <p:cNvSpPr/>
          <p:nvPr/>
        </p:nvSpPr>
        <p:spPr>
          <a:xfrm>
            <a:off x="914400" y="4480560"/>
            <a:ext cx="777240" cy="777240"/>
          </a:xfrm>
          <a:prstGeom prst="ellipse">
            <a:avLst/>
          </a:prstGeom>
          <a:solidFill>
            <a:srgbClr val="F5F7F2"/>
          </a:solidFill>
          <a:ln/>
          <a:effectLst>
            <a:outerShdw blurRad="114300" dist="38100" dir="5400000" algn="bl" rotWithShape="0">
              <a:srgbClr val="1F2B22">
                <a:alpha val="16000"/>
              </a:srgbClr>
            </a:outerShdw>
          </a:effectLst>
        </p:spPr>
        <p:txBody>
          <a:bodyPr/>
          <a:lstStyle/>
          <a:p>
            <a:endParaRPr lang="it-IT"/>
          </a:p>
        </p:txBody>
      </p:sp>
      <p:pic>
        <p:nvPicPr>
          <p:cNvPr id="10" name="Image 1" descr="preencoded.png"/>
          <p:cNvPicPr>
            <a:picLocks noChangeAspect="1"/>
          </p:cNvPicPr>
          <p:nvPr/>
        </p:nvPicPr>
        <p:blipFill>
          <a:blip r:embed="rId4"/>
          <a:stretch>
            <a:fillRect/>
          </a:stretch>
        </p:blipFill>
        <p:spPr>
          <a:xfrm>
            <a:off x="1124255" y="4690415"/>
            <a:ext cx="357530" cy="357530"/>
          </a:xfrm>
          <a:prstGeom prst="rect">
            <a:avLst/>
          </a:prstGeom>
        </p:spPr>
      </p:pic>
      <p:sp>
        <p:nvSpPr>
          <p:cNvPr id="11" name="Text 7"/>
          <p:cNvSpPr/>
          <p:nvPr/>
        </p:nvSpPr>
        <p:spPr>
          <a:xfrm>
            <a:off x="1874520" y="4544568"/>
            <a:ext cx="3977640" cy="685800"/>
          </a:xfrm>
          <a:prstGeom prst="rect">
            <a:avLst/>
          </a:prstGeom>
          <a:noFill/>
          <a:ln/>
        </p:spPr>
        <p:txBody>
          <a:bodyPr wrap="square" rtlCol="0" anchor="ctr"/>
          <a:lstStyle/>
          <a:p>
            <a:pPr marL="0" indent="0">
              <a:lnSpc>
                <a:spcPct val="100000"/>
              </a:lnSpc>
              <a:buNone/>
            </a:pPr>
            <a:r>
              <a:rPr lang="en-US" sz="1700" b="1" dirty="0">
                <a:solidFill>
                  <a:srgbClr val="2C5F2D"/>
                </a:solidFill>
                <a:latin typeface="Calibri" pitchFamily="34" charset="0"/>
                <a:ea typeface="Calibri" pitchFamily="34" charset="-122"/>
                <a:cs typeface="Calibri" pitchFamily="34" charset="-120"/>
              </a:rPr>
              <a:t>Un circuito virtuoso</a:t>
            </a:r>
            <a:endParaRPr lang="en-US" sz="1700" dirty="0"/>
          </a:p>
        </p:txBody>
      </p:sp>
      <p:sp>
        <p:nvSpPr>
          <p:cNvPr id="12" name="Text 8"/>
          <p:cNvSpPr/>
          <p:nvPr/>
        </p:nvSpPr>
        <p:spPr>
          <a:xfrm>
            <a:off x="932688" y="5303520"/>
            <a:ext cx="4846320" cy="685800"/>
          </a:xfrm>
          <a:prstGeom prst="rect">
            <a:avLst/>
          </a:prstGeom>
          <a:noFill/>
          <a:ln/>
        </p:spPr>
        <p:txBody>
          <a:bodyPr wrap="square" rtlCol="0" anchor="ctr"/>
          <a:lstStyle/>
          <a:p>
            <a:pPr marL="0" indent="0">
              <a:lnSpc>
                <a:spcPct val="115000"/>
              </a:lnSpc>
              <a:buNone/>
            </a:pPr>
            <a:r>
              <a:rPr lang="en-US" sz="1300" dirty="0">
                <a:solidFill>
                  <a:srgbClr val="5D6B60"/>
                </a:solidFill>
                <a:latin typeface="Calibri" pitchFamily="34" charset="0"/>
                <a:ea typeface="Calibri" pitchFamily="34" charset="-122"/>
                <a:cs typeface="Calibri" pitchFamily="34" charset="-120"/>
              </a:rPr>
              <a:t>Gli enti pubblici diventano rete: chi ha un bene fermo lo mette a disposizione di chi ne ha bisogno.</a:t>
            </a:r>
            <a:endParaRPr lang="en-US" sz="1300" dirty="0"/>
          </a:p>
        </p:txBody>
      </p:sp>
      <p:sp>
        <p:nvSpPr>
          <p:cNvPr id="13" name="Shape 9"/>
          <p:cNvSpPr/>
          <p:nvPr/>
        </p:nvSpPr>
        <p:spPr>
          <a:xfrm>
            <a:off x="6172200" y="4160520"/>
            <a:ext cx="5394960" cy="1920240"/>
          </a:xfrm>
          <a:prstGeom prst="roundRect">
            <a:avLst>
              <a:gd name="adj" fmla="val 4762"/>
            </a:avLst>
          </a:prstGeom>
          <a:solidFill>
            <a:srgbClr val="14342B"/>
          </a:solidFill>
          <a:ln w="12700">
            <a:solidFill>
              <a:srgbClr val="14342B"/>
            </a:solidFill>
            <a:prstDash val="solid"/>
          </a:ln>
          <a:effectLst>
            <a:outerShdw blurRad="114300" dist="38100" dir="5400000" algn="bl" rotWithShape="0">
              <a:srgbClr val="1F2B22">
                <a:alpha val="16000"/>
              </a:srgbClr>
            </a:outerShdw>
          </a:effectLst>
        </p:spPr>
        <p:txBody>
          <a:bodyPr/>
          <a:lstStyle/>
          <a:p>
            <a:endParaRPr lang="it-IT"/>
          </a:p>
        </p:txBody>
      </p:sp>
      <p:sp>
        <p:nvSpPr>
          <p:cNvPr id="14" name="Shape 10"/>
          <p:cNvSpPr/>
          <p:nvPr/>
        </p:nvSpPr>
        <p:spPr>
          <a:xfrm>
            <a:off x="6446520" y="4480560"/>
            <a:ext cx="777240" cy="777240"/>
          </a:xfrm>
          <a:prstGeom prst="ellipse">
            <a:avLst/>
          </a:prstGeom>
          <a:solidFill>
            <a:srgbClr val="3C7A3D"/>
          </a:solidFill>
          <a:ln/>
          <a:effectLst>
            <a:outerShdw blurRad="114300" dist="38100" dir="5400000" algn="bl" rotWithShape="0">
              <a:srgbClr val="1F2B22">
                <a:alpha val="16000"/>
              </a:srgbClr>
            </a:outerShdw>
          </a:effectLst>
        </p:spPr>
        <p:txBody>
          <a:bodyPr/>
          <a:lstStyle/>
          <a:p>
            <a:endParaRPr lang="it-IT"/>
          </a:p>
        </p:txBody>
      </p:sp>
      <p:pic>
        <p:nvPicPr>
          <p:cNvPr id="15" name="Image 2" descr="preencoded.png"/>
          <p:cNvPicPr>
            <a:picLocks noChangeAspect="1"/>
          </p:cNvPicPr>
          <p:nvPr/>
        </p:nvPicPr>
        <p:blipFill>
          <a:blip r:embed="rId5"/>
          <a:stretch>
            <a:fillRect/>
          </a:stretch>
        </p:blipFill>
        <p:spPr>
          <a:xfrm>
            <a:off x="6656375" y="4690415"/>
            <a:ext cx="357530" cy="357530"/>
          </a:xfrm>
          <a:prstGeom prst="rect">
            <a:avLst/>
          </a:prstGeom>
        </p:spPr>
      </p:pic>
      <p:sp>
        <p:nvSpPr>
          <p:cNvPr id="16" name="Text 11"/>
          <p:cNvSpPr/>
          <p:nvPr/>
        </p:nvSpPr>
        <p:spPr>
          <a:xfrm>
            <a:off x="7406640" y="4544568"/>
            <a:ext cx="3977640" cy="685800"/>
          </a:xfrm>
          <a:prstGeom prst="rect">
            <a:avLst/>
          </a:prstGeom>
          <a:noFill/>
          <a:ln/>
        </p:spPr>
        <p:txBody>
          <a:bodyPr wrap="square" rtlCol="0" anchor="ctr"/>
          <a:lstStyle/>
          <a:p>
            <a:pPr marL="0" indent="0">
              <a:lnSpc>
                <a:spcPct val="100000"/>
              </a:lnSpc>
              <a:buNone/>
            </a:pPr>
            <a:r>
              <a:rPr lang="en-US" sz="1700" b="1" dirty="0">
                <a:solidFill>
                  <a:srgbClr val="FFFFFF"/>
                </a:solidFill>
                <a:latin typeface="Calibri" pitchFamily="34" charset="0"/>
                <a:ea typeface="Calibri" pitchFamily="34" charset="-122"/>
                <a:cs typeface="Calibri" pitchFamily="34" charset="-120"/>
              </a:rPr>
              <a:t>Non solo attrezzature</a:t>
            </a:r>
            <a:endParaRPr lang="en-US" sz="1700" dirty="0"/>
          </a:p>
        </p:txBody>
      </p:sp>
      <p:sp>
        <p:nvSpPr>
          <p:cNvPr id="17" name="Text 12"/>
          <p:cNvSpPr/>
          <p:nvPr/>
        </p:nvSpPr>
        <p:spPr>
          <a:xfrm>
            <a:off x="6464808" y="5303520"/>
            <a:ext cx="4846320" cy="685800"/>
          </a:xfrm>
          <a:prstGeom prst="rect">
            <a:avLst/>
          </a:prstGeom>
          <a:noFill/>
          <a:ln/>
        </p:spPr>
        <p:txBody>
          <a:bodyPr wrap="square" rtlCol="0" anchor="ctr"/>
          <a:lstStyle/>
          <a:p>
            <a:pPr marL="0" indent="0">
              <a:lnSpc>
                <a:spcPct val="115000"/>
              </a:lnSpc>
              <a:buNone/>
            </a:pPr>
            <a:r>
              <a:rPr lang="en-US" sz="1300" dirty="0">
                <a:solidFill>
                  <a:srgbClr val="D8E6CC"/>
                </a:solidFill>
                <a:latin typeface="Calibri" pitchFamily="34" charset="0"/>
                <a:ea typeface="Calibri" pitchFamily="34" charset="-122"/>
                <a:cs typeface="Calibri" pitchFamily="34" charset="-120"/>
              </a:rPr>
              <a:t>Con il Polo Cassiodoro esploriamo l'applicazione anche ai beni del patrimonio culturale calabrese.</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5">
    <p:bg>
      <p:bgPr>
        <a:solidFill>
          <a:srgbClr val="14342B"/>
        </a:solidFill>
        <a:effectLst/>
      </p:bgPr>
    </p:bg>
    <p:spTree>
      <p:nvGrpSpPr>
        <p:cNvPr id="1" name=""/>
        <p:cNvGrpSpPr/>
        <p:nvPr/>
      </p:nvGrpSpPr>
      <p:grpSpPr>
        <a:xfrm>
          <a:off x="0" y="0"/>
          <a:ext cx="0" cy="0"/>
          <a:chOff x="0" y="0"/>
          <a:chExt cx="0" cy="0"/>
        </a:xfrm>
      </p:grpSpPr>
      <p:sp>
        <p:nvSpPr>
          <p:cNvPr id="2" name="Shape 0"/>
          <p:cNvSpPr/>
          <p:nvPr/>
        </p:nvSpPr>
        <p:spPr>
          <a:xfrm>
            <a:off x="7955280" y="-1280160"/>
            <a:ext cx="5669280" cy="5669280"/>
          </a:xfrm>
          <a:prstGeom prst="chord">
            <a:avLst>
              <a:gd name="adj1" fmla="val 0"/>
              <a:gd name="adj2" fmla="val 21594000"/>
            </a:avLst>
          </a:prstGeom>
          <a:ln w="152400">
            <a:solidFill>
              <a:srgbClr val="2C5F2D"/>
            </a:solidFill>
            <a:prstDash val="solid"/>
          </a:ln>
        </p:spPr>
        <p:txBody>
          <a:bodyPr/>
          <a:lstStyle/>
          <a:p>
            <a:endParaRPr lang="it-IT"/>
          </a:p>
        </p:txBody>
      </p:sp>
      <p:sp>
        <p:nvSpPr>
          <p:cNvPr id="3" name="Shape 1"/>
          <p:cNvSpPr/>
          <p:nvPr/>
        </p:nvSpPr>
        <p:spPr>
          <a:xfrm>
            <a:off x="9692640" y="2377440"/>
            <a:ext cx="3840480" cy="3840480"/>
          </a:xfrm>
          <a:prstGeom prst="chord">
            <a:avLst>
              <a:gd name="adj1" fmla="val 0"/>
              <a:gd name="adj2" fmla="val 21594000"/>
            </a:avLst>
          </a:prstGeom>
          <a:ln w="101600">
            <a:solidFill>
              <a:srgbClr val="6FA05B"/>
            </a:solidFill>
            <a:prstDash val="solid"/>
          </a:ln>
        </p:spPr>
        <p:txBody>
          <a:bodyPr/>
          <a:lstStyle/>
          <a:p>
            <a:endParaRPr lang="it-IT"/>
          </a:p>
        </p:txBody>
      </p:sp>
      <p:sp>
        <p:nvSpPr>
          <p:cNvPr id="4" name="Shape 2"/>
          <p:cNvSpPr/>
          <p:nvPr/>
        </p:nvSpPr>
        <p:spPr>
          <a:xfrm>
            <a:off x="7680960" y="4754880"/>
            <a:ext cx="2743200" cy="2743200"/>
          </a:xfrm>
          <a:prstGeom prst="chord">
            <a:avLst>
              <a:gd name="adj1" fmla="val 0"/>
              <a:gd name="adj2" fmla="val 21594000"/>
            </a:avLst>
          </a:prstGeom>
          <a:ln w="76200">
            <a:solidFill>
              <a:srgbClr val="E8A33D"/>
            </a:solidFill>
            <a:prstDash val="solid"/>
          </a:ln>
        </p:spPr>
        <p:txBody>
          <a:bodyPr/>
          <a:lstStyle/>
          <a:p>
            <a:endParaRPr lang="it-IT"/>
          </a:p>
        </p:txBody>
      </p:sp>
      <p:sp>
        <p:nvSpPr>
          <p:cNvPr id="5" name="Shape 3"/>
          <p:cNvSpPr/>
          <p:nvPr/>
        </p:nvSpPr>
        <p:spPr>
          <a:xfrm>
            <a:off x="207263" y="193700"/>
            <a:ext cx="960120" cy="960120"/>
          </a:xfrm>
          <a:prstGeom prst="ellipse">
            <a:avLst/>
          </a:prstGeom>
          <a:solidFill>
            <a:srgbClr val="2C5F2D"/>
          </a:solidFill>
          <a:ln/>
          <a:effectLst>
            <a:outerShdw blurRad="114300" dist="38100" dir="5400000" algn="bl" rotWithShape="0">
              <a:srgbClr val="1F2B22">
                <a:alpha val="16000"/>
              </a:srgbClr>
            </a:outerShdw>
          </a:effectLst>
        </p:spPr>
        <p:txBody>
          <a:bodyPr/>
          <a:lstStyle/>
          <a:p>
            <a:endParaRPr lang="it-IT"/>
          </a:p>
        </p:txBody>
      </p:sp>
      <p:pic>
        <p:nvPicPr>
          <p:cNvPr id="6" name="Image 0" descr="preencoded.png"/>
          <p:cNvPicPr>
            <a:picLocks noChangeAspect="1"/>
          </p:cNvPicPr>
          <p:nvPr/>
        </p:nvPicPr>
        <p:blipFill>
          <a:blip r:embed="rId3"/>
          <a:stretch>
            <a:fillRect/>
          </a:stretch>
        </p:blipFill>
        <p:spPr>
          <a:xfrm>
            <a:off x="466495" y="452932"/>
            <a:ext cx="441655" cy="441655"/>
          </a:xfrm>
          <a:prstGeom prst="rect">
            <a:avLst/>
          </a:prstGeom>
        </p:spPr>
      </p:pic>
      <p:sp>
        <p:nvSpPr>
          <p:cNvPr id="7" name="Text 4"/>
          <p:cNvSpPr/>
          <p:nvPr/>
        </p:nvSpPr>
        <p:spPr>
          <a:xfrm>
            <a:off x="301752" y="1211580"/>
            <a:ext cx="8851392" cy="1188720"/>
          </a:xfrm>
          <a:prstGeom prst="rect">
            <a:avLst/>
          </a:prstGeom>
          <a:noFill/>
          <a:ln/>
        </p:spPr>
        <p:txBody>
          <a:bodyPr wrap="square" rtlCol="0" anchor="ctr"/>
          <a:lstStyle/>
          <a:p>
            <a:pPr marL="0" indent="0">
              <a:buNone/>
            </a:pPr>
            <a:r>
              <a:rPr lang="en-US" sz="5400" b="1" dirty="0">
                <a:solidFill>
                  <a:srgbClr val="FFFFFF"/>
                </a:solidFill>
                <a:latin typeface="Cambria" pitchFamily="34" charset="0"/>
                <a:ea typeface="Cambria" pitchFamily="34" charset="-122"/>
                <a:cs typeface="Cambria" pitchFamily="34" charset="-120"/>
              </a:rPr>
              <a:t>Grazie per </a:t>
            </a:r>
            <a:r>
              <a:rPr lang="en-US" sz="5400" b="1" dirty="0" err="1">
                <a:solidFill>
                  <a:srgbClr val="FFFFFF"/>
                </a:solidFill>
                <a:latin typeface="Cambria" pitchFamily="34" charset="0"/>
                <a:ea typeface="Cambria" pitchFamily="34" charset="-122"/>
                <a:cs typeface="Cambria" pitchFamily="34" charset="-120"/>
              </a:rPr>
              <a:t>l’attenzione</a:t>
            </a:r>
            <a:endParaRPr lang="en-US" sz="5400" dirty="0"/>
          </a:p>
        </p:txBody>
      </p:sp>
      <p:sp>
        <p:nvSpPr>
          <p:cNvPr id="8" name="Text 5"/>
          <p:cNvSpPr/>
          <p:nvPr/>
        </p:nvSpPr>
        <p:spPr>
          <a:xfrm>
            <a:off x="466495" y="2628900"/>
            <a:ext cx="7406640" cy="914400"/>
          </a:xfrm>
          <a:prstGeom prst="rect">
            <a:avLst/>
          </a:prstGeom>
          <a:noFill/>
          <a:ln/>
        </p:spPr>
        <p:txBody>
          <a:bodyPr wrap="square" rtlCol="0" anchor="ctr"/>
          <a:lstStyle/>
          <a:p>
            <a:pPr marL="0" indent="0">
              <a:lnSpc>
                <a:spcPct val="120000"/>
              </a:lnSpc>
              <a:buNone/>
            </a:pPr>
            <a:r>
              <a:rPr lang="en-US" sz="1800" dirty="0">
                <a:solidFill>
                  <a:srgbClr val="D8E6CC"/>
                </a:solidFill>
                <a:latin typeface="Calibri" pitchFamily="34" charset="0"/>
                <a:ea typeface="Calibri" pitchFamily="34" charset="-122"/>
                <a:cs typeface="Calibri" pitchFamily="34" charset="-120"/>
              </a:rPr>
              <a:t>Meno sprechi, più valore condiviso.</a:t>
            </a:r>
            <a:endParaRPr lang="en-US" sz="1800" dirty="0"/>
          </a:p>
          <a:p>
            <a:pPr marL="0" indent="0">
              <a:lnSpc>
                <a:spcPct val="120000"/>
              </a:lnSpc>
              <a:buNone/>
            </a:pPr>
            <a:r>
              <a:rPr lang="en-US" sz="1800" dirty="0">
                <a:solidFill>
                  <a:srgbClr val="D8E6CC"/>
                </a:solidFill>
                <a:latin typeface="Calibri" pitchFamily="34" charset="0"/>
                <a:ea typeface="Calibri" pitchFamily="34" charset="-122"/>
                <a:cs typeface="Calibri" pitchFamily="34" charset="-120"/>
              </a:rPr>
              <a:t>L'economia circolare entra nella Pubblica Amministrazione.</a:t>
            </a:r>
            <a:endParaRPr lang="en-US" sz="1800" dirty="0"/>
          </a:p>
        </p:txBody>
      </p:sp>
      <p:sp>
        <p:nvSpPr>
          <p:cNvPr id="9" name="Shape 6"/>
          <p:cNvSpPr/>
          <p:nvPr/>
        </p:nvSpPr>
        <p:spPr>
          <a:xfrm>
            <a:off x="484783" y="3817620"/>
            <a:ext cx="2926080" cy="0"/>
          </a:xfrm>
          <a:prstGeom prst="line">
            <a:avLst/>
          </a:prstGeom>
          <a:noFill/>
          <a:ln w="25400">
            <a:solidFill>
              <a:srgbClr val="E8A33D"/>
            </a:solidFill>
            <a:prstDash val="solid"/>
          </a:ln>
        </p:spPr>
        <p:txBody>
          <a:bodyPr/>
          <a:lstStyle/>
          <a:p>
            <a:endParaRPr lang="it-IT"/>
          </a:p>
        </p:txBody>
      </p:sp>
      <p:sp>
        <p:nvSpPr>
          <p:cNvPr id="10" name="Text 7"/>
          <p:cNvSpPr/>
          <p:nvPr/>
        </p:nvSpPr>
        <p:spPr>
          <a:xfrm>
            <a:off x="466495" y="4000500"/>
            <a:ext cx="7589520" cy="457200"/>
          </a:xfrm>
          <a:prstGeom prst="rect">
            <a:avLst/>
          </a:prstGeom>
          <a:noFill/>
          <a:ln/>
        </p:spPr>
        <p:txBody>
          <a:bodyPr wrap="square" rtlCol="0" anchor="ctr"/>
          <a:lstStyle/>
          <a:p>
            <a:pPr marL="0" indent="0">
              <a:buNone/>
            </a:pPr>
            <a:r>
              <a:rPr lang="en-US" sz="2000" b="1" dirty="0">
                <a:solidFill>
                  <a:srgbClr val="BBE08A"/>
                </a:solidFill>
                <a:latin typeface="Calibri" pitchFamily="34" charset="0"/>
                <a:ea typeface="Calibri" pitchFamily="34" charset="-122"/>
                <a:cs typeface="Calibri" pitchFamily="34" charset="-120"/>
              </a:rPr>
              <a:t>SharingPA — Piattaforma di Economia Circolare per la condivisione dei beni degli Enti Pubblici</a:t>
            </a:r>
            <a:endParaRPr lang="en-US" sz="2000" dirty="0"/>
          </a:p>
        </p:txBody>
      </p:sp>
      <p:sp>
        <p:nvSpPr>
          <p:cNvPr id="11" name="Text 8"/>
          <p:cNvSpPr/>
          <p:nvPr/>
        </p:nvSpPr>
        <p:spPr>
          <a:xfrm>
            <a:off x="798576" y="4800600"/>
            <a:ext cx="4992624" cy="1417320"/>
          </a:xfrm>
          <a:prstGeom prst="rect">
            <a:avLst/>
          </a:prstGeom>
          <a:noFill/>
          <a:ln/>
        </p:spPr>
        <p:txBody>
          <a:bodyPr wrap="square" rtlCol="0" anchor="ctr"/>
          <a:lstStyle/>
          <a:p>
            <a:pPr marL="0" indent="0">
              <a:buNone/>
            </a:pPr>
            <a:r>
              <a:rPr lang="en-US" sz="3600" i="1" dirty="0">
                <a:solidFill>
                  <a:srgbClr val="9DB79A"/>
                </a:solidFill>
                <a:latin typeface="Calibri" pitchFamily="34" charset="0"/>
                <a:ea typeface="Calibri" pitchFamily="34" charset="-122"/>
                <a:cs typeface="Calibri" pitchFamily="34" charset="-120"/>
              </a:rPr>
              <a:t>Pierfrancesco Celani</a:t>
            </a:r>
          </a:p>
          <a:p>
            <a:pPr marL="0" indent="0">
              <a:buNone/>
            </a:pPr>
            <a:r>
              <a:rPr lang="en-US" sz="2400" i="1" dirty="0">
                <a:solidFill>
                  <a:srgbClr val="9DB79A"/>
                </a:solidFill>
                <a:latin typeface="Calibri" pitchFamily="34" charset="0"/>
                <a:ea typeface="Calibri" pitchFamily="34" charset="-122"/>
                <a:cs typeface="Calibri" pitchFamily="34" charset="-120"/>
              </a:rPr>
              <a:t>Università della Calabria</a:t>
            </a:r>
          </a:p>
          <a:p>
            <a:pPr marL="0" indent="0">
              <a:buNone/>
            </a:pPr>
            <a:endParaRPr lang="en-US" sz="2400" i="1" dirty="0">
              <a:solidFill>
                <a:srgbClr val="9DB79A"/>
              </a:solidFill>
              <a:latin typeface="Calibri" pitchFamily="34" charset="0"/>
              <a:ea typeface="Calibri" pitchFamily="34" charset="-122"/>
              <a:cs typeface="Calibri" pitchFamily="34" charset="-120"/>
            </a:endParaRPr>
          </a:p>
        </p:txBody>
      </p:sp>
      <p:sp>
        <p:nvSpPr>
          <p:cNvPr id="13" name="CasellaDiTesto 12">
            <a:extLst>
              <a:ext uri="{FF2B5EF4-FFF2-40B4-BE49-F238E27FC236}">
                <a16:creationId xmlns:a16="http://schemas.microsoft.com/office/drawing/2014/main" id="{031AAAF5-03B9-7C28-D075-D42C3A1AFFC6}"/>
              </a:ext>
            </a:extLst>
          </p:cNvPr>
          <p:cNvSpPr txBox="1"/>
          <p:nvPr/>
        </p:nvSpPr>
        <p:spPr>
          <a:xfrm>
            <a:off x="810513" y="5764354"/>
            <a:ext cx="3456687" cy="369332"/>
          </a:xfrm>
          <a:prstGeom prst="rect">
            <a:avLst/>
          </a:prstGeom>
          <a:noFill/>
        </p:spPr>
        <p:txBody>
          <a:bodyPr wrap="square">
            <a:spAutoFit/>
          </a:bodyPr>
          <a:lstStyle/>
          <a:p>
            <a:pPr marL="0" indent="0">
              <a:buNone/>
            </a:pPr>
            <a:r>
              <a:rPr lang="en-US" sz="1800" dirty="0">
                <a:solidFill>
                  <a:srgbClr val="9DB79A"/>
                </a:solidFill>
                <a:latin typeface="Calibri" pitchFamily="34" charset="0"/>
                <a:ea typeface="Calibri" pitchFamily="34" charset="-122"/>
                <a:cs typeface="Calibri" pitchFamily="34" charset="-120"/>
              </a:rPr>
              <a:t>pierfrancesco.celani@unical.it</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430</TotalTime>
  <Words>2865</Words>
  <Application>Microsoft Macintosh PowerPoint</Application>
  <PresentationFormat>Widescreen</PresentationFormat>
  <Paragraphs>243</Paragraphs>
  <Slides>18</Slides>
  <Notes>18</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18</vt:i4>
      </vt:variant>
    </vt:vector>
  </HeadingPairs>
  <TitlesOfParts>
    <vt:vector size="26" baseType="lpstr">
      <vt:lpstr>Afacad Flux</vt:lpstr>
      <vt:lpstr>Afacad Flux Medium</vt:lpstr>
      <vt:lpstr>Afacad Flux SemiBold</vt:lpstr>
      <vt:lpstr>Arial</vt:lpstr>
      <vt:lpstr>Calibri</vt:lpstr>
      <vt:lpstr>Cambria</vt:lpstr>
      <vt:lpstr>Comfortaa</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Pierfrancesco</cp:lastModifiedBy>
  <cp:revision>11</cp:revision>
  <dcterms:created xsi:type="dcterms:W3CDTF">2026-07-21T11:04:23Z</dcterms:created>
  <dcterms:modified xsi:type="dcterms:W3CDTF">2026-07-22T17:22:54Z</dcterms:modified>
</cp:coreProperties>
</file>